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453" r:id="rId2"/>
    <p:sldId id="265" r:id="rId3"/>
    <p:sldId id="637" r:id="rId4"/>
    <p:sldId id="292" r:id="rId5"/>
    <p:sldId id="616" r:id="rId6"/>
    <p:sldId id="293" r:id="rId7"/>
    <p:sldId id="681" r:id="rId8"/>
    <p:sldId id="677" r:id="rId9"/>
    <p:sldId id="678" r:id="rId10"/>
    <p:sldId id="682" r:id="rId11"/>
    <p:sldId id="685" r:id="rId12"/>
    <p:sldId id="716" r:id="rId13"/>
    <p:sldId id="717" r:id="rId14"/>
    <p:sldId id="686" r:id="rId15"/>
    <p:sldId id="687" r:id="rId16"/>
    <p:sldId id="688" r:id="rId17"/>
    <p:sldId id="689" r:id="rId18"/>
    <p:sldId id="690" r:id="rId19"/>
    <p:sldId id="691" r:id="rId20"/>
    <p:sldId id="692" r:id="rId21"/>
    <p:sldId id="693" r:id="rId22"/>
    <p:sldId id="694" r:id="rId23"/>
    <p:sldId id="695" r:id="rId24"/>
    <p:sldId id="696" r:id="rId25"/>
    <p:sldId id="697" r:id="rId26"/>
    <p:sldId id="698" r:id="rId27"/>
    <p:sldId id="699" r:id="rId28"/>
    <p:sldId id="643" r:id="rId29"/>
    <p:sldId id="700" r:id="rId30"/>
    <p:sldId id="701" r:id="rId31"/>
    <p:sldId id="703" r:id="rId32"/>
    <p:sldId id="702" r:id="rId33"/>
    <p:sldId id="704" r:id="rId34"/>
    <p:sldId id="705" r:id="rId35"/>
    <p:sldId id="644" r:id="rId36"/>
    <p:sldId id="645" r:id="rId37"/>
    <p:sldId id="646" r:id="rId38"/>
    <p:sldId id="647" r:id="rId39"/>
    <p:sldId id="648" r:id="rId40"/>
    <p:sldId id="706" r:id="rId41"/>
    <p:sldId id="656" r:id="rId42"/>
    <p:sldId id="658" r:id="rId43"/>
    <p:sldId id="672" r:id="rId44"/>
    <p:sldId id="712" r:id="rId45"/>
    <p:sldId id="710" r:id="rId46"/>
    <p:sldId id="711" r:id="rId47"/>
    <p:sldId id="714" r:id="rId48"/>
    <p:sldId id="715" r:id="rId49"/>
    <p:sldId id="669" r:id="rId50"/>
    <p:sldId id="486" r:id="rId51"/>
  </p:sldIdLst>
  <p:sldSz cx="12192000" cy="6858000"/>
  <p:notesSz cx="7077075" cy="9051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89051" autoAdjust="0"/>
  </p:normalViewPr>
  <p:slideViewPr>
    <p:cSldViewPr>
      <p:cViewPr varScale="1">
        <p:scale>
          <a:sx n="76" d="100"/>
          <a:sy n="76" d="100"/>
        </p:scale>
        <p:origin x="654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19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veronicayan:Copy:UCLA:Talks:Slides%20for%20Bob:ExamplesofLearnersBeingFooled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veronicayan:Copy:UCLA:Talks:Slides%20for%20Bob:ExamplesofLearnersBeingFooled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veronicayan:Copy:UCLA:Talks:Slides%20for%20Bob:ExamplesofLearnersBeingFooled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veronicayan:Copy:UCLA:Talks:Slides%20for%20Bob:ExamplesofLearnersBeingFooled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veronicayan:Copy:UCLA:Talks:Slides%20for%20Bob:ExamplesofLearnersBeingFooled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veronicayan:Copy:UCLA:Talks:Slides%20for%20Bob:ExamplesofLearnersBeingFooled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Benjamin Bjork, &amp; Schwartz (1998)</a:t>
            </a:r>
          </a:p>
        </c:rich>
      </c:tx>
      <c:layout>
        <c:manualLayout>
          <c:xMode val="edge"/>
          <c:yMode val="edge"/>
          <c:x val="0.233187366449082"/>
          <c:y val="3.0075187969924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6759364940506"/>
          <c:y val="0.18061931239067899"/>
          <c:w val="0.72418404901686095"/>
          <c:h val="0.65551432541141097"/>
        </c:manualLayout>
      </c:layout>
      <c:lineChart>
        <c:grouping val="standard"/>
        <c:varyColors val="0"/>
        <c:ser>
          <c:idx val="0"/>
          <c:order val="0"/>
          <c:tx>
            <c:strRef>
              <c:f>[ExamplesofLearnersBeingFooled.xlsx]Sheet1!$C$4</c:f>
              <c:strCache>
                <c:ptCount val="1"/>
                <c:pt idx="0">
                  <c:v>Predicted</c:v>
                </c:pt>
              </c:strCache>
            </c:strRef>
          </c:tx>
          <c:cat>
            <c:strRef>
              <c:f>[ExamplesofLearnersBeingFooled.xlsx]Sheet1!$B$5:$B$8</c:f>
              <c:strCache>
                <c:ptCount val="4"/>
                <c:pt idx="0">
                  <c:v>1st</c:v>
                </c:pt>
                <c:pt idx="1">
                  <c:v>2nd </c:v>
                </c:pt>
                <c:pt idx="2">
                  <c:v>3rd</c:v>
                </c:pt>
                <c:pt idx="3">
                  <c:v>4th </c:v>
                </c:pt>
              </c:strCache>
            </c:strRef>
          </c:cat>
          <c:val>
            <c:numRef>
              <c:f>[ExamplesofLearnersBeingFooled.xlsx]Sheet1!$C$5:$C$8</c:f>
              <c:numCache>
                <c:formatCode>General</c:formatCode>
                <c:ptCount val="4"/>
                <c:pt idx="0">
                  <c:v>78</c:v>
                </c:pt>
                <c:pt idx="1">
                  <c:v>69</c:v>
                </c:pt>
                <c:pt idx="2">
                  <c:v>65</c:v>
                </c:pt>
                <c:pt idx="3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09-43FA-980D-D9BE8578B12F}"/>
            </c:ext>
          </c:extLst>
        </c:ser>
        <c:ser>
          <c:idx val="1"/>
          <c:order val="1"/>
          <c:tx>
            <c:strRef>
              <c:f>[ExamplesofLearnersBeingFooled.xlsx]Sheet1!$D$4</c:f>
              <c:strCache>
                <c:ptCount val="1"/>
                <c:pt idx="0">
                  <c:v>Actual</c:v>
                </c:pt>
              </c:strCache>
            </c:strRef>
          </c:tx>
          <c:cat>
            <c:strRef>
              <c:f>[ExamplesofLearnersBeingFooled.xlsx]Sheet1!$B$5:$B$8</c:f>
              <c:strCache>
                <c:ptCount val="4"/>
                <c:pt idx="0">
                  <c:v>1st</c:v>
                </c:pt>
                <c:pt idx="1">
                  <c:v>2nd </c:v>
                </c:pt>
                <c:pt idx="2">
                  <c:v>3rd</c:v>
                </c:pt>
                <c:pt idx="3">
                  <c:v>4th </c:v>
                </c:pt>
              </c:strCache>
            </c:strRef>
          </c:cat>
          <c:val>
            <c:numRef>
              <c:f>[ExamplesofLearnersBeingFooled.xlsx]Sheet1!$D$5:$D$8</c:f>
              <c:numCache>
                <c:formatCode>General</c:formatCode>
                <c:ptCount val="4"/>
                <c:pt idx="0">
                  <c:v>38</c:v>
                </c:pt>
                <c:pt idx="1">
                  <c:v>45</c:v>
                </c:pt>
                <c:pt idx="2">
                  <c:v>49</c:v>
                </c:pt>
                <c:pt idx="3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09-43FA-980D-D9BE8578B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9849456"/>
        <c:axId val="269849848"/>
      </c:lineChart>
      <c:catAx>
        <c:axId val="269849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Response Time Quartile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269849848"/>
        <c:crosses val="autoZero"/>
        <c:auto val="1"/>
        <c:lblAlgn val="ctr"/>
        <c:lblOffset val="100"/>
        <c:noMultiLvlLbl val="0"/>
      </c:catAx>
      <c:valAx>
        <c:axId val="269849848"/>
        <c:scaling>
          <c:orientation val="minMax"/>
          <c:min val="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Recall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69849456"/>
        <c:crosses val="autoZero"/>
        <c:crossBetween val="between"/>
      </c:valAx>
      <c:spPr>
        <a:ln>
          <a:solidFill>
            <a:srgbClr val="000000"/>
          </a:solidFill>
        </a:ln>
      </c:spPr>
    </c:plotArea>
    <c:plotVisOnly val="1"/>
    <c:dispBlanksAs val="gap"/>
    <c:showDLblsOverMax val="0"/>
  </c:chart>
  <c:spPr>
    <a:ln>
      <a:solidFill>
        <a:srgbClr val="FFFFFF"/>
      </a:solidFill>
    </a:ln>
  </c:spPr>
  <c:txPr>
    <a:bodyPr/>
    <a:lstStyle/>
    <a:p>
      <a:pPr>
        <a:defRPr sz="1000"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Simon &amp; Bjork (2001)</a:t>
            </a:r>
          </a:p>
        </c:rich>
      </c:tx>
      <c:layout>
        <c:manualLayout>
          <c:xMode val="edge"/>
          <c:yMode val="edge"/>
          <c:x val="0.30854466140208298"/>
          <c:y val="2.15410599412345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0775723101373"/>
          <c:y val="0.161043487106384"/>
          <c:w val="0.65319967383606103"/>
          <c:h val="0.69723280970162604"/>
        </c:manualLayout>
      </c:layout>
      <c:lineChart>
        <c:grouping val="standard"/>
        <c:varyColors val="0"/>
        <c:ser>
          <c:idx val="0"/>
          <c:order val="0"/>
          <c:tx>
            <c:strRef>
              <c:f>[ExamplesofLearnersBeingFooled.xlsx]Sheet1!$I$4</c:f>
              <c:strCache>
                <c:ptCount val="1"/>
                <c:pt idx="0">
                  <c:v>Predicted</c:v>
                </c:pt>
              </c:strCache>
            </c:strRef>
          </c:tx>
          <c:cat>
            <c:strRef>
              <c:f>[ExamplesofLearnersBeingFooled.xlsx]Sheet1!$H$5:$H$6</c:f>
              <c:strCache>
                <c:ptCount val="2"/>
                <c:pt idx="0">
                  <c:v>Blocked Practice</c:v>
                </c:pt>
                <c:pt idx="1">
                  <c:v>Random Practice</c:v>
                </c:pt>
              </c:strCache>
            </c:strRef>
          </c:cat>
          <c:val>
            <c:numRef>
              <c:f>[ExamplesofLearnersBeingFooled.xlsx]Sheet1!$I$5:$I$6</c:f>
              <c:numCache>
                <c:formatCode>General</c:formatCode>
                <c:ptCount val="2"/>
                <c:pt idx="0">
                  <c:v>93</c:v>
                </c:pt>
                <c:pt idx="1">
                  <c:v>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06-468D-9600-54E066E1F579}"/>
            </c:ext>
          </c:extLst>
        </c:ser>
        <c:ser>
          <c:idx val="1"/>
          <c:order val="1"/>
          <c:tx>
            <c:strRef>
              <c:f>[ExamplesofLearnersBeingFooled.xlsx]Sheet1!$J$4</c:f>
              <c:strCache>
                <c:ptCount val="1"/>
                <c:pt idx="0">
                  <c:v>Actual</c:v>
                </c:pt>
              </c:strCache>
            </c:strRef>
          </c:tx>
          <c:cat>
            <c:strRef>
              <c:f>[ExamplesofLearnersBeingFooled.xlsx]Sheet1!$H$5:$H$6</c:f>
              <c:strCache>
                <c:ptCount val="2"/>
                <c:pt idx="0">
                  <c:v>Blocked Practice</c:v>
                </c:pt>
                <c:pt idx="1">
                  <c:v>Random Practice</c:v>
                </c:pt>
              </c:strCache>
            </c:strRef>
          </c:cat>
          <c:val>
            <c:numRef>
              <c:f>[ExamplesofLearnersBeingFooled.xlsx]Sheet1!$J$5:$J$6</c:f>
              <c:numCache>
                <c:formatCode>General</c:formatCode>
                <c:ptCount val="2"/>
                <c:pt idx="0">
                  <c:v>80</c:v>
                </c:pt>
                <c:pt idx="1">
                  <c:v>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06-468D-9600-54E066E1F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9850632"/>
        <c:axId val="269851024"/>
      </c:lineChart>
      <c:catAx>
        <c:axId val="269850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9851024"/>
        <c:crosses val="autoZero"/>
        <c:auto val="1"/>
        <c:lblAlgn val="ctr"/>
        <c:lblOffset val="100"/>
        <c:noMultiLvlLbl val="0"/>
      </c:catAx>
      <c:valAx>
        <c:axId val="269851024"/>
        <c:scaling>
          <c:orientation val="minMax"/>
          <c:max val="100"/>
          <c:min val="7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Target Time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69850632"/>
        <c:crosses val="autoZero"/>
        <c:crossBetween val="between"/>
      </c:valAx>
      <c:spPr>
        <a:ln>
          <a:solidFill>
            <a:srgbClr val="000000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Huelser &amp; Metcalfe (2012)</a:t>
            </a:r>
          </a:p>
        </c:rich>
      </c:tx>
      <c:layout>
        <c:manualLayout>
          <c:xMode val="edge"/>
          <c:yMode val="edge"/>
          <c:x val="0.203290878991254"/>
          <c:y val="5.9336548163938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051496125814999"/>
          <c:y val="0.16887210140636699"/>
          <c:w val="0.67497715264300595"/>
          <c:h val="0.70344815168016805"/>
        </c:manualLayout>
      </c:layout>
      <c:lineChart>
        <c:grouping val="standard"/>
        <c:varyColors val="0"/>
        <c:ser>
          <c:idx val="0"/>
          <c:order val="0"/>
          <c:tx>
            <c:strRef>
              <c:f>[ExamplesofLearnersBeingFooled.xlsx]Sheet1!$C$38</c:f>
              <c:strCache>
                <c:ptCount val="1"/>
                <c:pt idx="0">
                  <c:v>Metacognitive</c:v>
                </c:pt>
              </c:strCache>
            </c:strRef>
          </c:tx>
          <c:cat>
            <c:strRef>
              <c:f>[ExamplesofLearnersBeingFooled.xlsx]Sheet1!$B$39:$B$40</c:f>
              <c:strCache>
                <c:ptCount val="2"/>
                <c:pt idx="0">
                  <c:v>Read (Long)</c:v>
                </c:pt>
                <c:pt idx="1">
                  <c:v>Pre-test</c:v>
                </c:pt>
              </c:strCache>
            </c:strRef>
          </c:cat>
          <c:val>
            <c:numRef>
              <c:f>[ExamplesofLearnersBeingFooled.xlsx]Sheet1!$C$39:$C$40</c:f>
              <c:numCache>
                <c:formatCode>General</c:formatCode>
                <c:ptCount val="2"/>
                <c:pt idx="0">
                  <c:v>1.5</c:v>
                </c:pt>
                <c:pt idx="1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DB-4FD6-8E45-70E8ED78488B}"/>
            </c:ext>
          </c:extLst>
        </c:ser>
        <c:ser>
          <c:idx val="1"/>
          <c:order val="1"/>
          <c:tx>
            <c:strRef>
              <c:f>[ExamplesofLearnersBeingFooled.xlsx]Sheet1!$D$38</c:f>
              <c:strCache>
                <c:ptCount val="1"/>
                <c:pt idx="0">
                  <c:v>Performance</c:v>
                </c:pt>
              </c:strCache>
            </c:strRef>
          </c:tx>
          <c:cat>
            <c:strRef>
              <c:f>[ExamplesofLearnersBeingFooled.xlsx]Sheet1!$B$39:$B$40</c:f>
              <c:strCache>
                <c:ptCount val="2"/>
                <c:pt idx="0">
                  <c:v>Read (Long)</c:v>
                </c:pt>
                <c:pt idx="1">
                  <c:v>Pre-test</c:v>
                </c:pt>
              </c:strCache>
            </c:strRef>
          </c:cat>
          <c:val>
            <c:numRef>
              <c:f>[ExamplesofLearnersBeingFooled.xlsx]Sheet1!$D$39:$D$40</c:f>
              <c:numCache>
                <c:formatCode>General</c:formatCode>
                <c:ptCount val="2"/>
                <c:pt idx="0">
                  <c:v>0.92</c:v>
                </c:pt>
                <c:pt idx="1">
                  <c:v>1.73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DB-4FD6-8E45-70E8ED784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390824"/>
        <c:axId val="270391216"/>
      </c:lineChart>
      <c:catAx>
        <c:axId val="270390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0391216"/>
        <c:crosses val="autoZero"/>
        <c:auto val="1"/>
        <c:lblAlgn val="ctr"/>
        <c:lblOffset val="100"/>
        <c:noMultiLvlLbl val="0"/>
      </c:catAx>
      <c:valAx>
        <c:axId val="270391216"/>
        <c:scaling>
          <c:orientation val="minMax"/>
          <c:max val="2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Mean Rank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0390824"/>
        <c:crosses val="autoZero"/>
        <c:crossBetween val="between"/>
        <c:majorUnit val="0.5"/>
      </c:valAx>
      <c:spPr>
        <a:ln>
          <a:solidFill>
            <a:srgbClr val="000000"/>
          </a:solidFill>
        </a:ln>
      </c:spPr>
    </c:plotArea>
    <c:plotVisOnly val="1"/>
    <c:dispBlanksAs val="gap"/>
    <c:showDLblsOverMax val="0"/>
  </c:chart>
  <c:spPr>
    <a:ln>
      <a:solidFill>
        <a:srgbClr val="FFFFFF"/>
      </a:solidFill>
    </a:ln>
  </c:spPr>
  <c:txPr>
    <a:bodyPr/>
    <a:lstStyle/>
    <a:p>
      <a:pPr>
        <a:defRPr sz="1000"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Kornell &amp; Bjork (2008)</a:t>
            </a:r>
          </a:p>
        </c:rich>
      </c:tx>
      <c:layout>
        <c:manualLayout>
          <c:xMode val="edge"/>
          <c:yMode val="edge"/>
          <c:x val="0.248120303688771"/>
          <c:y val="3.29549959314820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665670099186701"/>
          <c:y val="0.157157749861325"/>
          <c:w val="0.65908994145198596"/>
          <c:h val="0.71020280716951301"/>
        </c:manualLayout>
      </c:layout>
      <c:lineChart>
        <c:grouping val="standard"/>
        <c:varyColors val="0"/>
        <c:ser>
          <c:idx val="0"/>
          <c:order val="0"/>
          <c:tx>
            <c:strRef>
              <c:f>[ExamplesofLearnersBeingFooled.xlsx]Sheet1!$I$34</c:f>
              <c:strCache>
                <c:ptCount val="1"/>
                <c:pt idx="0">
                  <c:v>Judged</c:v>
                </c:pt>
              </c:strCache>
            </c:strRef>
          </c:tx>
          <c:cat>
            <c:strRef>
              <c:f>[ExamplesofLearnersBeingFooled.xlsx]Sheet1!$H$35:$H$36</c:f>
              <c:strCache>
                <c:ptCount val="2"/>
                <c:pt idx="0">
                  <c:v>Blocked</c:v>
                </c:pt>
                <c:pt idx="1">
                  <c:v>Interleaved</c:v>
                </c:pt>
              </c:strCache>
            </c:strRef>
          </c:cat>
          <c:val>
            <c:numRef>
              <c:f>[ExamplesofLearnersBeingFooled.xlsx]Sheet1!$I$35:$I$36</c:f>
              <c:numCache>
                <c:formatCode>General</c:formatCode>
                <c:ptCount val="2"/>
                <c:pt idx="0">
                  <c:v>63</c:v>
                </c:pt>
                <c:pt idx="1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33-4D04-914E-DEEFC5A9D534}"/>
            </c:ext>
          </c:extLst>
        </c:ser>
        <c:ser>
          <c:idx val="1"/>
          <c:order val="1"/>
          <c:tx>
            <c:strRef>
              <c:f>[ExamplesofLearnersBeingFooled.xlsx]Sheet1!$J$34</c:f>
              <c:strCache>
                <c:ptCount val="1"/>
                <c:pt idx="0">
                  <c:v>Actual</c:v>
                </c:pt>
              </c:strCache>
            </c:strRef>
          </c:tx>
          <c:cat>
            <c:strRef>
              <c:f>[ExamplesofLearnersBeingFooled.xlsx]Sheet1!$H$35:$H$36</c:f>
              <c:strCache>
                <c:ptCount val="2"/>
                <c:pt idx="0">
                  <c:v>Blocked</c:v>
                </c:pt>
                <c:pt idx="1">
                  <c:v>Interleaved</c:v>
                </c:pt>
              </c:strCache>
            </c:strRef>
          </c:cat>
          <c:val>
            <c:numRef>
              <c:f>[ExamplesofLearnersBeingFooled.xlsx]Sheet1!$J$35:$J$36</c:f>
              <c:numCache>
                <c:formatCode>General</c:formatCode>
                <c:ptCount val="2"/>
                <c:pt idx="0">
                  <c:v>17</c:v>
                </c:pt>
                <c:pt idx="1">
                  <c:v>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D33-4D04-914E-DEEFC5A9D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392000"/>
        <c:axId val="270392392"/>
      </c:lineChart>
      <c:catAx>
        <c:axId val="270392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0392392"/>
        <c:crosses val="autoZero"/>
        <c:auto val="1"/>
        <c:lblAlgn val="ctr"/>
        <c:lblOffset val="100"/>
        <c:noMultiLvlLbl val="0"/>
      </c:catAx>
      <c:valAx>
        <c:axId val="2703923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Proportion of Participants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0392000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solidFill>
        <a:srgbClr val="FFFFFF"/>
      </a:solidFill>
    </a:ln>
  </c:spPr>
  <c:txPr>
    <a:bodyPr/>
    <a:lstStyle/>
    <a:p>
      <a:pPr>
        <a:defRPr sz="1000">
          <a:latin typeface="Arial "/>
          <a:cs typeface="Arial 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Baddeley &amp; Longman (1978)</a:t>
            </a:r>
          </a:p>
        </c:rich>
      </c:tx>
      <c:layout>
        <c:manualLayout>
          <c:xMode val="edge"/>
          <c:yMode val="edge"/>
          <c:x val="0.18408820219993499"/>
          <c:y val="1.6897830882675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531672877831601"/>
          <c:y val="0.15769509267825901"/>
          <c:w val="0.71759374958094502"/>
          <c:h val="0.63647326613341304"/>
        </c:manualLayout>
      </c:layout>
      <c:lineChart>
        <c:grouping val="standard"/>
        <c:varyColors val="0"/>
        <c:ser>
          <c:idx val="0"/>
          <c:order val="0"/>
          <c:tx>
            <c:strRef>
              <c:f>[ExamplesofLearnersBeingFooled.xlsx]Sheet1!$N$4</c:f>
              <c:strCache>
                <c:ptCount val="1"/>
                <c:pt idx="0">
                  <c:v>Satisfaction</c:v>
                </c:pt>
              </c:strCache>
            </c:strRef>
          </c:tx>
          <c:cat>
            <c:strRef>
              <c:f>[ExamplesofLearnersBeingFooled.xlsx]Sheet1!$M$5:$M$7</c:f>
              <c:strCache>
                <c:ptCount val="3"/>
                <c:pt idx="0">
                  <c:v>Massed</c:v>
                </c:pt>
                <c:pt idx="2">
                  <c:v>Spaced</c:v>
                </c:pt>
              </c:strCache>
            </c:strRef>
          </c:cat>
          <c:val>
            <c:numRef>
              <c:f>[ExamplesofLearnersBeingFooled.xlsx]Sheet1!$N$5:$N$7</c:f>
              <c:numCache>
                <c:formatCode>General</c:formatCode>
                <c:ptCount val="3"/>
                <c:pt idx="0">
                  <c:v>49</c:v>
                </c:pt>
                <c:pt idx="1">
                  <c:v>38</c:v>
                </c:pt>
                <c:pt idx="2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64-4DE0-8871-EB1D3B209242}"/>
            </c:ext>
          </c:extLst>
        </c:ser>
        <c:ser>
          <c:idx val="1"/>
          <c:order val="1"/>
          <c:tx>
            <c:strRef>
              <c:f>[ExamplesofLearnersBeingFooled.xlsx]Sheet1!$O$4</c:f>
              <c:strCache>
                <c:ptCount val="1"/>
                <c:pt idx="0">
                  <c:v>Actual</c:v>
                </c:pt>
              </c:strCache>
            </c:strRef>
          </c:tx>
          <c:cat>
            <c:strRef>
              <c:f>[ExamplesofLearnersBeingFooled.xlsx]Sheet1!$M$5:$M$7</c:f>
              <c:strCache>
                <c:ptCount val="3"/>
                <c:pt idx="0">
                  <c:v>Massed</c:v>
                </c:pt>
                <c:pt idx="2">
                  <c:v>Spaced</c:v>
                </c:pt>
              </c:strCache>
            </c:strRef>
          </c:cat>
          <c:val>
            <c:numRef>
              <c:f>[ExamplesofLearnersBeingFooled.xlsx]Sheet1!$O$5:$O$7</c:f>
              <c:numCache>
                <c:formatCode>General</c:formatCode>
                <c:ptCount val="3"/>
                <c:pt idx="0">
                  <c:v>35</c:v>
                </c:pt>
                <c:pt idx="1">
                  <c:v>42</c:v>
                </c:pt>
                <c:pt idx="2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64-4DE0-8871-EB1D3B209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393176"/>
        <c:axId val="270393568"/>
      </c:lineChart>
      <c:catAx>
        <c:axId val="270393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Spacing of Practice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270393568"/>
        <c:crosses val="autoZero"/>
        <c:auto val="1"/>
        <c:lblAlgn val="ctr"/>
        <c:lblOffset val="100"/>
        <c:noMultiLvlLbl val="0"/>
      </c:catAx>
      <c:valAx>
        <c:axId val="270393568"/>
        <c:scaling>
          <c:orientation val="minMax"/>
          <c:max val="55"/>
          <c:min val="2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 of Learning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039317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solidFill>
        <a:srgbClr val="FFFFFF"/>
      </a:solidFill>
    </a:ln>
  </c:spPr>
  <c:txPr>
    <a:bodyPr/>
    <a:lstStyle/>
    <a:p>
      <a:pPr>
        <a:defRPr sz="1000"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Kornell</a:t>
            </a:r>
            <a:r>
              <a:rPr lang="en-US" sz="1200" baseline="0" dirty="0"/>
              <a:t> &amp; Bjork (2009)</a:t>
            </a:r>
            <a:endParaRPr lang="en-US" sz="1200" dirty="0"/>
          </a:p>
        </c:rich>
      </c:tx>
      <c:layout>
        <c:manualLayout>
          <c:xMode val="edge"/>
          <c:yMode val="edge"/>
          <c:x val="0.22055774682711099"/>
          <c:y val="4.95466674989466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932887376746299"/>
          <c:y val="0.16845866949641899"/>
          <c:w val="0.68548333920984195"/>
          <c:h val="0.70076862947604701"/>
        </c:manualLayout>
      </c:layout>
      <c:lineChart>
        <c:grouping val="standard"/>
        <c:varyColors val="0"/>
        <c:ser>
          <c:idx val="0"/>
          <c:order val="0"/>
          <c:tx>
            <c:strRef>
              <c:f>[ExamplesofLearnersBeingFooled.xlsx]Sheet1!$N$34</c:f>
              <c:strCache>
                <c:ptCount val="1"/>
                <c:pt idx="0">
                  <c:v>Predicted</c:v>
                </c:pt>
              </c:strCache>
            </c:strRef>
          </c:tx>
          <c:cat>
            <c:numRef>
              <c:f>[ExamplesofLearnersBeingFooled.xlsx]Sheet1!$M$35:$M$38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[ExamplesofLearnersBeingFooled.xlsx]Sheet1!$N$35:$N$38</c:f>
              <c:numCache>
                <c:formatCode>General</c:formatCode>
                <c:ptCount val="4"/>
                <c:pt idx="0">
                  <c:v>31</c:v>
                </c:pt>
                <c:pt idx="1">
                  <c:v>30</c:v>
                </c:pt>
                <c:pt idx="2">
                  <c:v>32</c:v>
                </c:pt>
                <c:pt idx="3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A7-408C-9D8D-727CBBFD612D}"/>
            </c:ext>
          </c:extLst>
        </c:ser>
        <c:ser>
          <c:idx val="1"/>
          <c:order val="1"/>
          <c:tx>
            <c:strRef>
              <c:f>[ExamplesofLearnersBeingFooled.xlsx]Sheet1!$O$34</c:f>
              <c:strCache>
                <c:ptCount val="1"/>
                <c:pt idx="0">
                  <c:v>Actual</c:v>
                </c:pt>
              </c:strCache>
            </c:strRef>
          </c:tx>
          <c:cat>
            <c:numRef>
              <c:f>[ExamplesofLearnersBeingFooled.xlsx]Sheet1!$M$35:$M$38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[ExamplesofLearnersBeingFooled.xlsx]Sheet1!$O$35:$O$38</c:f>
              <c:numCache>
                <c:formatCode>General</c:formatCode>
                <c:ptCount val="4"/>
                <c:pt idx="0">
                  <c:v>5</c:v>
                </c:pt>
                <c:pt idx="1">
                  <c:v>28</c:v>
                </c:pt>
                <c:pt idx="2">
                  <c:v>41</c:v>
                </c:pt>
                <c:pt idx="3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A7-408C-9D8D-727CBBFD6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394352"/>
        <c:axId val="270570888"/>
      </c:lineChart>
      <c:catAx>
        <c:axId val="270394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Trial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0570888"/>
        <c:crosses val="autoZero"/>
        <c:auto val="1"/>
        <c:lblAlgn val="ctr"/>
        <c:lblOffset val="100"/>
        <c:noMultiLvlLbl val="0"/>
      </c:catAx>
      <c:valAx>
        <c:axId val="2705708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Correct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0394352"/>
        <c:crosses val="autoZero"/>
        <c:crossBetween val="between"/>
      </c:valAx>
      <c:spPr>
        <a:ln>
          <a:solidFill>
            <a:srgbClr val="000000"/>
          </a:solidFill>
        </a:ln>
      </c:spPr>
    </c:plotArea>
    <c:plotVisOnly val="1"/>
    <c:dispBlanksAs val="gap"/>
    <c:showDLblsOverMax val="0"/>
  </c:chart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41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41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3DBAA-2373-4DAA-84B9-309FAB1DA252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97758"/>
            <a:ext cx="3066733" cy="4541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97758"/>
            <a:ext cx="3066733" cy="4541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1085D-A176-494D-899B-686C245A1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46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8492F-9A6A-4BF9-90FF-4740836E5EAE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22288" y="67945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99665"/>
            <a:ext cx="5661660" cy="4073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E104-0894-4C6C-B238-1CCE9C85F2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17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2288" y="679450"/>
            <a:ext cx="6032500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/>
              <a:t>Whether or not they go to class,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and how well complete assignments,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How they study and when material is mastered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E104-0894-4C6C-B238-1CCE9C85F27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129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students learn unfamiliar topics, however, they may not know the best ways to approach the task or what goals might be the most appropriate.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0DB0E-C193-41A4-8F25-E04A735C740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7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2288" y="679450"/>
            <a:ext cx="6032500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</a:t>
            </a:r>
            <a:r>
              <a:rPr lang="en-US" baseline="0" dirty="0"/>
              <a:t> strategies that worked in high school don’t work in college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E104-0894-4C6C-B238-1CCE9C85F27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38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2288" y="679450"/>
            <a:ext cx="6032500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Both Students and Teachers often base their actions on untested assumptions, informal intuition, and faulty beliefs about how people learn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These misconceptions undermine student learning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Talk</a:t>
            </a:r>
            <a:r>
              <a:rPr lang="en-US" baseline="0" dirty="0"/>
              <a:t> about common misconceptions of teachers and students</a:t>
            </a:r>
            <a:endParaRPr lang="en-US" dirty="0"/>
          </a:p>
          <a:p>
            <a:endParaRPr lang="en-US" dirty="0"/>
          </a:p>
          <a:p>
            <a:r>
              <a:rPr lang="en-US" dirty="0"/>
              <a:t>Not</a:t>
            </a:r>
            <a:r>
              <a:rPr lang="en-US" baseline="0" dirty="0"/>
              <a:t> just about content like remediation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E104-0894-4C6C-B238-1CCE9C85F27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932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2288" y="679450"/>
            <a:ext cx="6032500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Typical beliefs or comments: “One good reading is enough” or “I read 8 chapters last night” </a:t>
            </a:r>
          </a:p>
          <a:p>
            <a:pPr>
              <a:lnSpc>
                <a:spcPct val="90000"/>
              </a:lnSpc>
            </a:pPr>
            <a:r>
              <a:rPr lang="en-US" dirty="0"/>
              <a:t>You learn more during review than you do at initial reading </a:t>
            </a:r>
          </a:p>
          <a:p>
            <a:pPr>
              <a:lnSpc>
                <a:spcPct val="90000"/>
              </a:lnSpc>
            </a:pPr>
            <a:r>
              <a:rPr lang="en-US" dirty="0"/>
              <a:t>Students, especially weak students, grossly underestimate the time required to complete assignments</a:t>
            </a:r>
          </a:p>
          <a:p>
            <a:pPr>
              <a:lnSpc>
                <a:spcPct val="90000"/>
              </a:lnSpc>
            </a:pPr>
            <a:r>
              <a:rPr lang="en-US" dirty="0"/>
              <a:t>As a result, they start studying or working on assignments too late</a:t>
            </a:r>
          </a:p>
          <a:p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sz="1200" dirty="0"/>
              <a:t>I do it all the time, so I must be good at it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dirty="0"/>
              <a:t>Study while monitoring texts, checking </a:t>
            </a:r>
            <a:r>
              <a:rPr lang="en-US" sz="1200" dirty="0" err="1"/>
              <a:t>facebook</a:t>
            </a:r>
            <a:r>
              <a:rPr lang="en-US" sz="1200" dirty="0"/>
              <a:t>, watching videos, carrying on conversations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dirty="0"/>
              <a:t>Any distraction takes away from our ability to concentrate and learn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dirty="0"/>
              <a:t>Virtually no one is good at multitasking</a:t>
            </a:r>
          </a:p>
          <a:p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Typical beliefs and comments: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“I’m bad at math.”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“Maybe this time I’ll get lucky”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Belief in fixed intelligence, vs. malleable intelligence</a:t>
            </a:r>
          </a:p>
          <a:p>
            <a:pPr>
              <a:lnSpc>
                <a:spcPct val="90000"/>
              </a:lnSpc>
            </a:pPr>
            <a:r>
              <a:rPr lang="en-US" dirty="0"/>
              <a:t>Often reinforced by feedback, “You are smart” or “Science is just not your thing”</a:t>
            </a:r>
          </a:p>
          <a:p>
            <a:endParaRPr lang="en-US" dirty="0"/>
          </a:p>
          <a:p>
            <a:pPr>
              <a:lnSpc>
                <a:spcPct val="90000"/>
              </a:lnSpc>
            </a:pPr>
            <a:r>
              <a:rPr lang="en-US" sz="1200" dirty="0"/>
              <a:t>Study by memorizing facts in isolation of each other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dirty="0"/>
              <a:t>Highlighting bolded terms in the text, then studying those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E104-0894-4C6C-B238-1CCE9C85F27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03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2288" y="679450"/>
            <a:ext cx="6032500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Typical beliefs or comments: “One good reading is enough” or “I read 8 chapters last night” </a:t>
            </a:r>
          </a:p>
          <a:p>
            <a:pPr>
              <a:lnSpc>
                <a:spcPct val="90000"/>
              </a:lnSpc>
            </a:pPr>
            <a:r>
              <a:rPr lang="en-US" dirty="0"/>
              <a:t>You learn more during review than you do at initial reading </a:t>
            </a:r>
          </a:p>
          <a:p>
            <a:pPr>
              <a:lnSpc>
                <a:spcPct val="90000"/>
              </a:lnSpc>
            </a:pPr>
            <a:r>
              <a:rPr lang="en-US" dirty="0"/>
              <a:t>Students, especially weak students, grossly underestimate the time required to complete assignments</a:t>
            </a:r>
          </a:p>
          <a:p>
            <a:pPr>
              <a:lnSpc>
                <a:spcPct val="90000"/>
              </a:lnSpc>
            </a:pPr>
            <a:r>
              <a:rPr lang="en-US" dirty="0"/>
              <a:t>As a result, they start studying or working on assignments too late</a:t>
            </a:r>
          </a:p>
          <a:p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sz="1200" dirty="0"/>
              <a:t>I do it all the time, so I must be good at it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dirty="0"/>
              <a:t>Study while monitoring texts, checking </a:t>
            </a:r>
            <a:r>
              <a:rPr lang="en-US" sz="1200" dirty="0" err="1"/>
              <a:t>facebook</a:t>
            </a:r>
            <a:r>
              <a:rPr lang="en-US" sz="1200" dirty="0"/>
              <a:t>, watching videos, carrying on conversations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dirty="0"/>
              <a:t>Any distraction takes away from our ability to concentrate and learn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dirty="0"/>
              <a:t>Virtually no one is good at multitasking</a:t>
            </a:r>
          </a:p>
          <a:p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Typical beliefs and comments: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“I’m bad at math.”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“Maybe this time I’ll get lucky”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Belief in fixed intelligence, vs. malleable intelligence</a:t>
            </a:r>
          </a:p>
          <a:p>
            <a:pPr>
              <a:lnSpc>
                <a:spcPct val="90000"/>
              </a:lnSpc>
            </a:pPr>
            <a:r>
              <a:rPr lang="en-US" dirty="0"/>
              <a:t>Often reinforced by feedback, “You are smart” or “Science is just not your thing”</a:t>
            </a:r>
          </a:p>
          <a:p>
            <a:endParaRPr lang="en-US" dirty="0"/>
          </a:p>
          <a:p>
            <a:pPr>
              <a:lnSpc>
                <a:spcPct val="90000"/>
              </a:lnSpc>
            </a:pPr>
            <a:r>
              <a:rPr lang="en-US" sz="1200" dirty="0"/>
              <a:t>Study by memorizing facts in isolation of each other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dirty="0"/>
              <a:t>Highlighting bolded terms in the text, then studying those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E104-0894-4C6C-B238-1CCE9C85F27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9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Online courses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E104-0894-4C6C-B238-1CCE9C85F27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197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01C35-E736-4D9E-A063-BC30696370C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85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scores is not a matter of</a:t>
            </a:r>
            <a:r>
              <a:rPr lang="en-US" baseline="0" dirty="0"/>
              <a:t> luck.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01C35-E736-4D9E-A063-BC30696370C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02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sz="2600" dirty="0"/>
              <a:t>Elaboration: They are both ways of rehearsing information</a:t>
            </a:r>
          </a:p>
          <a:p>
            <a:pPr lvl="1"/>
            <a:r>
              <a:rPr lang="en-US" sz="2600" dirty="0"/>
              <a:t>Distinctiveness: shallow processing is easy and fast, but does not lead to long-term learning. Deep processing is effortful and slow but does lead to long-term learning</a:t>
            </a:r>
          </a:p>
          <a:p>
            <a:pPr lvl="1"/>
            <a:r>
              <a:rPr lang="en-US" sz="2600" dirty="0"/>
              <a:t>Personal: I like to work through examples for deep processing</a:t>
            </a:r>
          </a:p>
          <a:p>
            <a:pPr lvl="1"/>
            <a:r>
              <a:rPr lang="en-US" sz="2600" dirty="0"/>
              <a:t>Application: I practice recalling information without checking the book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01C35-E736-4D9E-A063-BC30696370C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2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7EB6-B352-47DD-8B22-637F13C4C8D8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BFC0-9FC7-4C06-97FB-2BDA16DB58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7EB6-B352-47DD-8B22-637F13C4C8D8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BFC0-9FC7-4C06-97FB-2BDA16DB58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7EB6-B352-47DD-8B22-637F13C4C8D8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BFC0-9FC7-4C06-97FB-2BDA16DB58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7EB6-B352-47DD-8B22-637F13C4C8D8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BFC0-9FC7-4C06-97FB-2BDA16DB58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7EB6-B352-47DD-8B22-637F13C4C8D8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BFC0-9FC7-4C06-97FB-2BDA16DB58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7EB6-B352-47DD-8B22-637F13C4C8D8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BFC0-9FC7-4C06-97FB-2BDA16DB58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7EB6-B352-47DD-8B22-637F13C4C8D8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BFC0-9FC7-4C06-97FB-2BDA16DB58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7EB6-B352-47DD-8B22-637F13C4C8D8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BFC0-9FC7-4C06-97FB-2BDA16DB58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7EB6-B352-47DD-8B22-637F13C4C8D8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BFC0-9FC7-4C06-97FB-2BDA16DB58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7EB6-B352-47DD-8B22-637F13C4C8D8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BFC0-9FC7-4C06-97FB-2BDA16DB58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7EB6-B352-47DD-8B22-637F13C4C8D8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BFC0-9FC7-4C06-97FB-2BDA16DB58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F7EB6-B352-47DD-8B22-637F13C4C8D8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BFC0-9FC7-4C06-97FB-2BDA16DB58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slchew@samford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mailto:slchew@samford.edu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457200"/>
            <a:ext cx="9067800" cy="2199174"/>
          </a:xfrm>
        </p:spPr>
        <p:txBody>
          <a:bodyPr>
            <a:noAutofit/>
          </a:bodyPr>
          <a:lstStyle/>
          <a:p>
            <a:r>
              <a:rPr lang="en-US" sz="4000" dirty="0"/>
              <a:t>What We Need to Teach Students About Effective Study Skills</a:t>
            </a:r>
            <a:br>
              <a:rPr lang="en-US" sz="3600" dirty="0"/>
            </a:br>
            <a:r>
              <a:rPr lang="en-US" sz="3600" dirty="0"/>
              <a:t>(and Why They Won’t Believe Us)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2667000"/>
            <a:ext cx="6858000" cy="1839426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Stephen L. Chew, PhD</a:t>
            </a:r>
          </a:p>
          <a:p>
            <a:r>
              <a:rPr lang="en-US" sz="2200" dirty="0">
                <a:solidFill>
                  <a:schemeClr val="tx1"/>
                </a:solidFill>
              </a:rPr>
              <a:t>Department of Psychology</a:t>
            </a:r>
          </a:p>
          <a:p>
            <a:r>
              <a:rPr lang="en-US" sz="2200" dirty="0">
                <a:solidFill>
                  <a:schemeClr val="tx1"/>
                </a:solidFill>
              </a:rPr>
              <a:t>Samford University</a:t>
            </a:r>
          </a:p>
          <a:p>
            <a:r>
              <a:rPr lang="en-US" sz="2400" dirty="0">
                <a:hlinkClick r:id="rId2"/>
              </a:rPr>
              <a:t>slchew@samford.edu</a:t>
            </a:r>
            <a:r>
              <a:rPr lang="en-US" sz="2400" dirty="0"/>
              <a:t>  </a:t>
            </a:r>
            <a:r>
              <a:rPr lang="en-US" sz="2400" dirty="0">
                <a:solidFill>
                  <a:schemeClr val="tx1"/>
                </a:solidFill>
              </a:rPr>
              <a:t>Twitter: @</a:t>
            </a:r>
            <a:r>
              <a:rPr lang="en-US" sz="2400" dirty="0" err="1">
                <a:solidFill>
                  <a:schemeClr val="tx1"/>
                </a:solidFill>
              </a:rPr>
              <a:t>SChewPsych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159" y="4648200"/>
            <a:ext cx="11008398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Tennessee Association for Student Success and Retention (TASSR)</a:t>
            </a:r>
          </a:p>
          <a:p>
            <a:pPr algn="ctr"/>
            <a:endParaRPr lang="en-US" sz="900" dirty="0"/>
          </a:p>
          <a:p>
            <a:pPr algn="ctr"/>
            <a:r>
              <a:rPr lang="en-US" sz="2400" dirty="0"/>
              <a:t>October 3, 2019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3562" y="5740350"/>
            <a:ext cx="1944876" cy="7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5245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28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/>
              <a:t>Beliefs about Learning that </a:t>
            </a:r>
            <a:br>
              <a:rPr lang="en-US" sz="4000" dirty="0"/>
            </a:br>
            <a:r>
              <a:rPr lang="en-US" sz="4000" dirty="0"/>
              <a:t>Make You Stupid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74837"/>
            <a:ext cx="109728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/>
              <a:t>Learning is fast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/>
              <a:t>Being good at a subject is a matter of inborn talent rather than hard work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/>
              <a:t>Knowledge is composed of isolated facts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/>
              <a:t>I’m really good at multi-tasking, especially during class or studying</a:t>
            </a:r>
          </a:p>
        </p:txBody>
      </p:sp>
    </p:spTree>
    <p:extLst>
      <p:ext uri="{BB962C8B-B14F-4D97-AF65-F5344CB8AC3E}">
        <p14:creationId xmlns:p14="http://schemas.microsoft.com/office/powerpoint/2010/main" val="3426012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Stumbling Blocks in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Misconceptions about learning</a:t>
            </a:r>
          </a:p>
          <a:p>
            <a:r>
              <a:rPr lang="en-US" dirty="0">
                <a:solidFill>
                  <a:srgbClr val="FF0000"/>
                </a:solidFill>
              </a:rPr>
              <a:t>Attention</a:t>
            </a:r>
          </a:p>
          <a:p>
            <a:r>
              <a:rPr lang="en-US" dirty="0"/>
              <a:t>Metacognition</a:t>
            </a:r>
          </a:p>
          <a:p>
            <a:r>
              <a:rPr lang="en-US" dirty="0"/>
              <a:t>Learning Strategies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985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Attention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Attention is like a small spotlight in a darkened room. </a:t>
            </a:r>
          </a:p>
          <a:p>
            <a:r>
              <a:rPr lang="en-US" sz="2800" dirty="0"/>
              <a:t>Narrow focus</a:t>
            </a:r>
          </a:p>
          <a:p>
            <a:r>
              <a:rPr lang="en-US" sz="2800" dirty="0"/>
              <a:t>Anything that draws attention away from the critical feature hurts attention</a:t>
            </a:r>
          </a:p>
        </p:txBody>
      </p:sp>
    </p:spTree>
    <p:extLst>
      <p:ext uri="{BB962C8B-B14F-4D97-AF65-F5344CB8AC3E}">
        <p14:creationId xmlns:p14="http://schemas.microsoft.com/office/powerpoint/2010/main" val="2208317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Loss Due to Distractions</a:t>
            </a:r>
            <a:br>
              <a:rPr lang="en-US" dirty="0"/>
            </a:br>
            <a:r>
              <a:rPr lang="en-US" sz="3100" dirty="0"/>
              <a:t>(</a:t>
            </a:r>
            <a:r>
              <a:rPr lang="en-US" sz="3100" dirty="0" err="1"/>
              <a:t>Blasiman</a:t>
            </a:r>
            <a:r>
              <a:rPr lang="en-US" sz="3100" dirty="0"/>
              <a:t>, et al., 2018)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6916" y="2133600"/>
            <a:ext cx="933816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86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Inattentional</a:t>
            </a:r>
            <a:r>
              <a:rPr lang="en-US" sz="4000" dirty="0"/>
              <a:t> Blindness</a:t>
            </a:r>
          </a:p>
        </p:txBody>
      </p:sp>
      <p:pic>
        <p:nvPicPr>
          <p:cNvPr id="3" name="Picture 2" descr="http://media4.s-nbcnews.com/j/newscms/2016_29/1633891/ss-160722-tip-mn-01_a83f5b07f35825accc34d333e82938e0.nbcnews-ux-1024-9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2"/>
          <a:stretch/>
        </p:blipFill>
        <p:spPr bwMode="auto">
          <a:xfrm>
            <a:off x="7086600" y="1752603"/>
            <a:ext cx="2705100" cy="493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1752603"/>
            <a:ext cx="3352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 miss most anything outside our focus of attention, and we are unaware that we missed anything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396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Inattentional</a:t>
            </a:r>
            <a:r>
              <a:rPr lang="en-US" sz="4000" dirty="0"/>
              <a:t> Blindness</a:t>
            </a:r>
          </a:p>
        </p:txBody>
      </p:sp>
      <p:pic>
        <p:nvPicPr>
          <p:cNvPr id="3" name="Picture 2" descr="http://media4.s-nbcnews.com/j/newscms/2016_29/1633891/ss-160722-tip-mn-01_a83f5b07f35825accc34d333e82938e0.nbcnews-ux-1024-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752603"/>
            <a:ext cx="7391400" cy="493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579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r>
              <a:rPr lang="en-US" dirty="0"/>
              <a:t>Attentional Blink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783" y="1447800"/>
            <a:ext cx="629043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89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of Multitasking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Partner up; you will need a stopwatch </a:t>
            </a:r>
          </a:p>
          <a:p>
            <a:r>
              <a:rPr lang="en-US" dirty="0"/>
              <a:t>Time each other doing the following: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As quick as you can, count down from 10 to 0, then immediately say the alphabet out loud from A-K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Now, alternate between the alphabet and counting down, 10-A, 9-B,…</a:t>
            </a:r>
          </a:p>
          <a:p>
            <a:r>
              <a:rPr lang="en-US" dirty="0"/>
              <a:t>Divide your second task time by your first task time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61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The Arithmetic of Distracted Studying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7023" y="2921701"/>
            <a:ext cx="217925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Focused Study </a:t>
            </a:r>
          </a:p>
          <a:p>
            <a:pPr algn="ctr"/>
            <a:r>
              <a:rPr lang="en-US" sz="2000" dirty="0"/>
              <a:t>Takes 30 Minutes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68979" y="2921701"/>
            <a:ext cx="217925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Distracted Study</a:t>
            </a:r>
          </a:p>
          <a:p>
            <a:pPr algn="ctr"/>
            <a:r>
              <a:rPr lang="en-US" sz="2000" dirty="0"/>
              <a:t>Takes 90 minutes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0058" y="2921701"/>
            <a:ext cx="414087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Focused Study gives you </a:t>
            </a:r>
          </a:p>
          <a:p>
            <a:pPr algn="ctr"/>
            <a:r>
              <a:rPr lang="en-US" sz="2000" dirty="0"/>
              <a:t>60 Minutes (undistracted) free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80454" y="1989371"/>
            <a:ext cx="70310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/>
              <a:t>Assuming Distracted Study takes three times longer than </a:t>
            </a:r>
          </a:p>
          <a:p>
            <a:pPr algn="ctr"/>
            <a:r>
              <a:rPr lang="en-US" sz="2100" dirty="0"/>
              <a:t>Focused Study to achieve the same level of learning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88773" y="3763738"/>
            <a:ext cx="805543" cy="59871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55834" y="3763738"/>
            <a:ext cx="805543" cy="1883228"/>
          </a:xfrm>
          <a:prstGeom prst="rect">
            <a:avLst/>
          </a:prstGeom>
          <a:pattFill prst="wdDnDiag">
            <a:fgClr>
              <a:schemeClr val="accent5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548744" y="3785508"/>
            <a:ext cx="1235529" cy="18173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41940" y="4379853"/>
            <a:ext cx="1269521" cy="1267113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31517" y="3733800"/>
            <a:ext cx="1082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30 </a:t>
            </a:r>
          </a:p>
          <a:p>
            <a:pPr algn="ctr"/>
            <a:r>
              <a:rPr lang="en-US" sz="2000" dirty="0"/>
              <a:t>Minutes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18885" y="3886200"/>
            <a:ext cx="1438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Turns into</a:t>
            </a:r>
          </a:p>
          <a:p>
            <a:pPr algn="ctr"/>
            <a:r>
              <a:rPr lang="en-US" sz="2000" dirty="0"/>
              <a:t>90 Minutes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44467" y="4137478"/>
            <a:ext cx="1582486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Which could</a:t>
            </a:r>
          </a:p>
          <a:p>
            <a:pPr algn="ctr"/>
            <a:r>
              <a:rPr lang="en-US" sz="2000" dirty="0"/>
              <a:t>be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012734" y="3810001"/>
            <a:ext cx="2436066" cy="1883229"/>
            <a:chOff x="5564934" y="3810000"/>
            <a:chExt cx="2436066" cy="1883229"/>
          </a:xfrm>
        </p:grpSpPr>
        <p:sp>
          <p:nvSpPr>
            <p:cNvPr id="12" name="Rectangle 11"/>
            <p:cNvSpPr/>
            <p:nvPr/>
          </p:nvSpPr>
          <p:spPr>
            <a:xfrm>
              <a:off x="7195457" y="3810001"/>
              <a:ext cx="805543" cy="18832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95457" y="3810000"/>
              <a:ext cx="805543" cy="59871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87103" y="3891306"/>
              <a:ext cx="143821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30 Minutes</a:t>
              </a:r>
            </a:p>
            <a:p>
              <a:pPr algn="ctr"/>
              <a:r>
                <a:rPr lang="en-US" sz="2000" dirty="0"/>
                <a:t>of Study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64934" y="4798024"/>
              <a:ext cx="1678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60 Minutes </a:t>
              </a:r>
            </a:p>
            <a:p>
              <a:pPr algn="ctr"/>
              <a:r>
                <a:rPr lang="en-US" sz="2000" dirty="0"/>
                <a:t>Of Free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6070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b/b4/Study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572" y="2902591"/>
            <a:ext cx="3191900" cy="23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488815">
            <a:off x="3802187" y="2759545"/>
            <a:ext cx="765706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iTunes</a:t>
            </a:r>
          </a:p>
        </p:txBody>
      </p:sp>
      <p:sp>
        <p:nvSpPr>
          <p:cNvPr id="5" name="TextBox 4"/>
          <p:cNvSpPr txBox="1"/>
          <p:nvPr/>
        </p:nvSpPr>
        <p:spPr>
          <a:xfrm rot="20182835">
            <a:off x="5381388" y="5169401"/>
            <a:ext cx="957678" cy="3231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YouTube</a:t>
            </a:r>
          </a:p>
        </p:txBody>
      </p:sp>
      <p:sp>
        <p:nvSpPr>
          <p:cNvPr id="6" name="TextBox 5"/>
          <p:cNvSpPr txBox="1"/>
          <p:nvPr/>
        </p:nvSpPr>
        <p:spPr>
          <a:xfrm rot="193140">
            <a:off x="3321565" y="3485072"/>
            <a:ext cx="1125004" cy="3231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Snapchat</a:t>
            </a:r>
          </a:p>
        </p:txBody>
      </p:sp>
      <p:sp>
        <p:nvSpPr>
          <p:cNvPr id="7" name="TextBox 6"/>
          <p:cNvSpPr txBox="1"/>
          <p:nvPr/>
        </p:nvSpPr>
        <p:spPr>
          <a:xfrm rot="21287424">
            <a:off x="7418367" y="3804185"/>
            <a:ext cx="1029057" cy="323165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Amazon</a:t>
            </a:r>
          </a:p>
        </p:txBody>
      </p:sp>
      <p:sp>
        <p:nvSpPr>
          <p:cNvPr id="8" name="TextBox 7"/>
          <p:cNvSpPr txBox="1"/>
          <p:nvPr/>
        </p:nvSpPr>
        <p:spPr>
          <a:xfrm rot="193140">
            <a:off x="5411195" y="4134309"/>
            <a:ext cx="1257824" cy="323165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Phone calls</a:t>
            </a:r>
          </a:p>
        </p:txBody>
      </p:sp>
      <p:sp>
        <p:nvSpPr>
          <p:cNvPr id="9" name="TextBox 8"/>
          <p:cNvSpPr txBox="1"/>
          <p:nvPr/>
        </p:nvSpPr>
        <p:spPr>
          <a:xfrm rot="20616817">
            <a:off x="3954446" y="3817964"/>
            <a:ext cx="685799" cy="323165"/>
          </a:xfrm>
          <a:prstGeom prst="rect">
            <a:avLst/>
          </a:prstGeom>
          <a:solidFill>
            <a:srgbClr val="9F50EE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Alerts</a:t>
            </a:r>
          </a:p>
        </p:txBody>
      </p:sp>
      <p:sp>
        <p:nvSpPr>
          <p:cNvPr id="10" name="TextBox 9"/>
          <p:cNvSpPr txBox="1"/>
          <p:nvPr/>
        </p:nvSpPr>
        <p:spPr>
          <a:xfrm rot="1753636">
            <a:off x="4494040" y="2571534"/>
            <a:ext cx="830062" cy="323165"/>
          </a:xfrm>
          <a:prstGeom prst="rect">
            <a:avLst/>
          </a:prstGeom>
          <a:solidFill>
            <a:srgbClr val="9F50EE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Friends</a:t>
            </a:r>
          </a:p>
        </p:txBody>
      </p:sp>
      <p:sp>
        <p:nvSpPr>
          <p:cNvPr id="11" name="TextBox 10"/>
          <p:cNvSpPr txBox="1"/>
          <p:nvPr/>
        </p:nvSpPr>
        <p:spPr>
          <a:xfrm rot="1013647">
            <a:off x="5876525" y="3233806"/>
            <a:ext cx="618160" cy="553998"/>
          </a:xfrm>
          <a:prstGeom prst="rect">
            <a:avLst/>
          </a:prstGeom>
          <a:solidFill>
            <a:srgbClr val="9F50EE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Texts </a:t>
            </a:r>
          </a:p>
        </p:txBody>
      </p:sp>
      <p:sp>
        <p:nvSpPr>
          <p:cNvPr id="12" name="TextBox 11"/>
          <p:cNvSpPr txBox="1"/>
          <p:nvPr/>
        </p:nvSpPr>
        <p:spPr>
          <a:xfrm rot="508010">
            <a:off x="7427034" y="4663032"/>
            <a:ext cx="828952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Twitter</a:t>
            </a:r>
          </a:p>
        </p:txBody>
      </p:sp>
      <p:sp>
        <p:nvSpPr>
          <p:cNvPr id="13" name="TextBox 12"/>
          <p:cNvSpPr txBox="1"/>
          <p:nvPr/>
        </p:nvSpPr>
        <p:spPr>
          <a:xfrm rot="943118">
            <a:off x="4374819" y="5382655"/>
            <a:ext cx="1374800" cy="3224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Instagram</a:t>
            </a:r>
          </a:p>
        </p:txBody>
      </p:sp>
      <p:sp>
        <p:nvSpPr>
          <p:cNvPr id="14" name="TextBox 13"/>
          <p:cNvSpPr txBox="1"/>
          <p:nvPr/>
        </p:nvSpPr>
        <p:spPr>
          <a:xfrm rot="1034926">
            <a:off x="6550580" y="3277219"/>
            <a:ext cx="1127310" cy="3260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Facebook </a:t>
            </a:r>
          </a:p>
        </p:txBody>
      </p:sp>
      <p:sp>
        <p:nvSpPr>
          <p:cNvPr id="15" name="TextBox 14"/>
          <p:cNvSpPr txBox="1"/>
          <p:nvPr/>
        </p:nvSpPr>
        <p:spPr>
          <a:xfrm rot="2437511">
            <a:off x="4942201" y="4834339"/>
            <a:ext cx="766087" cy="32316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Spotify</a:t>
            </a:r>
          </a:p>
        </p:txBody>
      </p:sp>
      <p:sp>
        <p:nvSpPr>
          <p:cNvPr id="16" name="TextBox 15"/>
          <p:cNvSpPr txBox="1"/>
          <p:nvPr/>
        </p:nvSpPr>
        <p:spPr>
          <a:xfrm rot="194307">
            <a:off x="7496038" y="5010365"/>
            <a:ext cx="948489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Parents</a:t>
            </a:r>
          </a:p>
        </p:txBody>
      </p:sp>
      <p:sp>
        <p:nvSpPr>
          <p:cNvPr id="17" name="TextBox 16"/>
          <p:cNvSpPr txBox="1"/>
          <p:nvPr/>
        </p:nvSpPr>
        <p:spPr>
          <a:xfrm rot="20625621">
            <a:off x="4829154" y="3674799"/>
            <a:ext cx="822293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Hunger </a:t>
            </a:r>
          </a:p>
        </p:txBody>
      </p:sp>
      <p:sp>
        <p:nvSpPr>
          <p:cNvPr id="18" name="TextBox 17"/>
          <p:cNvSpPr txBox="1"/>
          <p:nvPr/>
        </p:nvSpPr>
        <p:spPr>
          <a:xfrm rot="21348419">
            <a:off x="4087397" y="4819984"/>
            <a:ext cx="734714" cy="323165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Netflix</a:t>
            </a:r>
          </a:p>
        </p:txBody>
      </p:sp>
      <p:sp>
        <p:nvSpPr>
          <p:cNvPr id="19" name="TextBox 18"/>
          <p:cNvSpPr txBox="1"/>
          <p:nvPr/>
        </p:nvSpPr>
        <p:spPr>
          <a:xfrm rot="193140">
            <a:off x="5701307" y="4617375"/>
            <a:ext cx="655856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Hulu</a:t>
            </a:r>
          </a:p>
        </p:txBody>
      </p:sp>
      <p:sp>
        <p:nvSpPr>
          <p:cNvPr id="20" name="TextBox 19"/>
          <p:cNvSpPr txBox="1"/>
          <p:nvPr/>
        </p:nvSpPr>
        <p:spPr>
          <a:xfrm rot="19131469">
            <a:off x="5312748" y="2462789"/>
            <a:ext cx="795058" cy="3231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Vimeo</a:t>
            </a:r>
          </a:p>
        </p:txBody>
      </p:sp>
      <p:sp>
        <p:nvSpPr>
          <p:cNvPr id="21" name="TextBox 20"/>
          <p:cNvSpPr txBox="1"/>
          <p:nvPr/>
        </p:nvSpPr>
        <p:spPr>
          <a:xfrm rot="150324">
            <a:off x="3809196" y="4365385"/>
            <a:ext cx="987701" cy="322909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Pandora</a:t>
            </a:r>
          </a:p>
        </p:txBody>
      </p:sp>
      <p:sp>
        <p:nvSpPr>
          <p:cNvPr id="22" name="TextBox 21"/>
          <p:cNvSpPr txBox="1"/>
          <p:nvPr/>
        </p:nvSpPr>
        <p:spPr>
          <a:xfrm rot="812218">
            <a:off x="4081880" y="3177149"/>
            <a:ext cx="1028802" cy="3231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Television</a:t>
            </a:r>
          </a:p>
        </p:txBody>
      </p:sp>
      <p:sp>
        <p:nvSpPr>
          <p:cNvPr id="23" name="TextBox 22"/>
          <p:cNvSpPr txBox="1"/>
          <p:nvPr/>
        </p:nvSpPr>
        <p:spPr>
          <a:xfrm rot="20603963">
            <a:off x="5232778" y="2927736"/>
            <a:ext cx="1358355" cy="323165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Video games</a:t>
            </a:r>
          </a:p>
        </p:txBody>
      </p:sp>
      <p:sp>
        <p:nvSpPr>
          <p:cNvPr id="24" name="TextBox 23"/>
          <p:cNvSpPr txBox="1"/>
          <p:nvPr/>
        </p:nvSpPr>
        <p:spPr>
          <a:xfrm rot="193140">
            <a:off x="6517567" y="2743982"/>
            <a:ext cx="678719" cy="323165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Noise</a:t>
            </a:r>
          </a:p>
        </p:txBody>
      </p:sp>
      <p:sp>
        <p:nvSpPr>
          <p:cNvPr id="25" name="TextBox 24"/>
          <p:cNvSpPr txBox="1"/>
          <p:nvPr/>
        </p:nvSpPr>
        <p:spPr>
          <a:xfrm rot="21136211">
            <a:off x="6726171" y="4276406"/>
            <a:ext cx="782629" cy="3231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Parties</a:t>
            </a:r>
          </a:p>
        </p:txBody>
      </p:sp>
      <p:sp>
        <p:nvSpPr>
          <p:cNvPr id="27" name="TextBox 26"/>
          <p:cNvSpPr txBox="1"/>
          <p:nvPr/>
        </p:nvSpPr>
        <p:spPr>
          <a:xfrm rot="960108">
            <a:off x="6553482" y="5291835"/>
            <a:ext cx="1396144" cy="3231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Pinterest</a:t>
            </a:r>
          </a:p>
        </p:txBody>
      </p:sp>
      <p:sp>
        <p:nvSpPr>
          <p:cNvPr id="28" name="TextBox 27"/>
          <p:cNvSpPr txBox="1"/>
          <p:nvPr/>
        </p:nvSpPr>
        <p:spPr>
          <a:xfrm rot="986885">
            <a:off x="6534432" y="4763881"/>
            <a:ext cx="830062" cy="323165"/>
          </a:xfrm>
          <a:prstGeom prst="rect">
            <a:avLst/>
          </a:prstGeom>
          <a:solidFill>
            <a:srgbClr val="9F50EE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Sports </a:t>
            </a:r>
          </a:p>
        </p:txBody>
      </p:sp>
      <p:sp>
        <p:nvSpPr>
          <p:cNvPr id="29" name="TextBox 28"/>
          <p:cNvSpPr txBox="1"/>
          <p:nvPr/>
        </p:nvSpPr>
        <p:spPr>
          <a:xfrm rot="622137">
            <a:off x="4611734" y="4195563"/>
            <a:ext cx="830024" cy="3231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Skype </a:t>
            </a:r>
          </a:p>
        </p:txBody>
      </p:sp>
      <p:sp>
        <p:nvSpPr>
          <p:cNvPr id="31" name="TextBox 30"/>
          <p:cNvSpPr txBox="1"/>
          <p:nvPr/>
        </p:nvSpPr>
        <p:spPr>
          <a:xfrm rot="193140">
            <a:off x="6559138" y="3761695"/>
            <a:ext cx="938769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500" dirty="0" err="1"/>
              <a:t>Reddit</a:t>
            </a:r>
            <a:r>
              <a:rPr lang="en-US" sz="1500" dirty="0"/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 rot="21215641">
            <a:off x="7386127" y="2966854"/>
            <a:ext cx="786277" cy="323165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Tumblr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38537" y="3763055"/>
            <a:ext cx="647262" cy="553998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Email </a:t>
            </a: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of Distractions</a:t>
            </a:r>
          </a:p>
        </p:txBody>
      </p:sp>
    </p:spTree>
    <p:extLst>
      <p:ext uri="{BB962C8B-B14F-4D97-AF65-F5344CB8AC3E}">
        <p14:creationId xmlns:p14="http://schemas.microsoft.com/office/powerpoint/2010/main" val="58782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Goals for this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000" dirty="0"/>
              <a:t>Discuss cognitive principles of learning students and teachers need to understand to succeed academically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000" dirty="0"/>
              <a:t>Speculate on why students ignore or resist these principles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000" dirty="0"/>
              <a:t>Speculate on some possible ways forward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2209800" y="4572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The Importance of </a:t>
            </a:r>
            <a:r>
              <a:rPr lang="en-US" sz="4000" b="1" i="1" dirty="0"/>
              <a:t>Undivided</a:t>
            </a:r>
            <a:r>
              <a:rPr lang="en-US" sz="4000" dirty="0"/>
              <a:t> Attention</a:t>
            </a:r>
            <a:endParaRPr lang="en-US" sz="4200" dirty="0"/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9982200" cy="4114800"/>
          </a:xfrm>
        </p:spPr>
        <p:txBody>
          <a:bodyPr/>
          <a:lstStyle/>
          <a:p>
            <a:r>
              <a:rPr lang="en-US" sz="2800" dirty="0"/>
              <a:t>There is </a:t>
            </a:r>
            <a:r>
              <a:rPr lang="en-US" sz="2800" b="1" i="1" dirty="0"/>
              <a:t>NO </a:t>
            </a:r>
            <a:r>
              <a:rPr lang="en-US" sz="2800" dirty="0"/>
              <a:t>evidence that multi-tasking is as effective as concentrating on one task at a time</a:t>
            </a:r>
          </a:p>
          <a:p>
            <a:r>
              <a:rPr lang="en-US" sz="2800" dirty="0"/>
              <a:t>Good study strategies are effortful, and require full concentration</a:t>
            </a:r>
          </a:p>
          <a:p>
            <a:pPr lvl="1"/>
            <a:r>
              <a:rPr lang="en-US" sz="2400" dirty="0"/>
              <a:t>Even small distractions can significantly reduce learning </a:t>
            </a:r>
          </a:p>
          <a:p>
            <a:pPr lvl="1"/>
            <a:r>
              <a:rPr lang="en-US" sz="2400" dirty="0"/>
              <a:t>Resisting temptation is a distraction</a:t>
            </a:r>
          </a:p>
          <a:p>
            <a:r>
              <a:rPr lang="en-US" sz="2800" dirty="0"/>
              <a:t>For best concentration, </a:t>
            </a:r>
            <a:r>
              <a:rPr lang="en-US" sz="2800" b="1" i="1" dirty="0"/>
              <a:t>remove temptations </a:t>
            </a:r>
          </a:p>
          <a:p>
            <a:pPr lvl="1"/>
            <a:r>
              <a:rPr lang="en-US" sz="2400" dirty="0"/>
              <a:t>Apps for blocking distractions (</a:t>
            </a:r>
            <a:r>
              <a:rPr lang="en-US" sz="2400" dirty="0" err="1"/>
              <a:t>RescueTime</a:t>
            </a:r>
            <a:r>
              <a:rPr lang="en-US" sz="2400" dirty="0"/>
              <a:t>; Freedom)</a:t>
            </a:r>
          </a:p>
        </p:txBody>
      </p:sp>
    </p:spTree>
    <p:extLst>
      <p:ext uri="{BB962C8B-B14F-4D97-AF65-F5344CB8AC3E}">
        <p14:creationId xmlns:p14="http://schemas.microsoft.com/office/powerpoint/2010/main" val="142709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Stumbling Blocks in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Misconceptions about learning</a:t>
            </a:r>
          </a:p>
          <a:p>
            <a:r>
              <a:rPr lang="en-US" dirty="0"/>
              <a:t>Attention</a:t>
            </a:r>
          </a:p>
          <a:p>
            <a:r>
              <a:rPr lang="en-US" dirty="0">
                <a:solidFill>
                  <a:srgbClr val="FF0000"/>
                </a:solidFill>
              </a:rPr>
              <a:t>Metacognition</a:t>
            </a:r>
          </a:p>
          <a:p>
            <a:r>
              <a:rPr lang="en-US" dirty="0"/>
              <a:t>Learning Strategies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53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Metacognition</a:t>
            </a:r>
            <a:endParaRPr lang="en-US" dirty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A student’s awareness of their level of understanding of a topic</a:t>
            </a:r>
          </a:p>
          <a:p>
            <a:pPr eaLnBrk="1" hangingPunct="1"/>
            <a:r>
              <a:rPr lang="en-US" dirty="0" err="1"/>
              <a:t>Metacognition</a:t>
            </a:r>
            <a:r>
              <a:rPr lang="en-US" dirty="0"/>
              <a:t> distinguishes between stronger and weaker students</a:t>
            </a:r>
          </a:p>
          <a:p>
            <a:pPr eaLnBrk="1" hangingPunct="1"/>
            <a:r>
              <a:rPr lang="en-US" dirty="0"/>
              <a:t>One of the major tasks for a freshman is developing good </a:t>
            </a:r>
            <a:r>
              <a:rPr lang="en-US" dirty="0" err="1"/>
              <a:t>metacognition</a:t>
            </a:r>
            <a:endParaRPr lang="en-US" dirty="0"/>
          </a:p>
          <a:p>
            <a:pPr lvl="1" eaLnBrk="1" hangingPunct="1"/>
            <a:r>
              <a:rPr lang="en-US" dirty="0"/>
              <a:t>In high school, you spent years developing a </a:t>
            </a:r>
            <a:r>
              <a:rPr lang="en-US" dirty="0" err="1"/>
              <a:t>metacognitive</a:t>
            </a:r>
            <a:r>
              <a:rPr lang="en-US" dirty="0"/>
              <a:t> sense that is likely inadequate or even counterproductive for college. </a:t>
            </a:r>
          </a:p>
        </p:txBody>
      </p:sp>
    </p:spTree>
    <p:extLst>
      <p:ext uri="{BB962C8B-B14F-4D97-AF65-F5344CB8AC3E}">
        <p14:creationId xmlns:p14="http://schemas.microsoft.com/office/powerpoint/2010/main" val="2022196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Self-Rating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8288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What is your best, most accurate judgment of the percentage of questions that you answered correctly on this exam? Your answer may range from 0 to 100%</a:t>
            </a:r>
          </a:p>
          <a:p>
            <a:pPr>
              <a:buNone/>
            </a:pPr>
            <a:r>
              <a:rPr lang="en-US" sz="2800" dirty="0"/>
              <a:t> </a:t>
            </a:r>
          </a:p>
          <a:p>
            <a:pPr>
              <a:buNone/>
            </a:pPr>
            <a:r>
              <a:rPr lang="en-US" sz="2800" dirty="0"/>
              <a:t> </a:t>
            </a:r>
          </a:p>
          <a:p>
            <a:pPr>
              <a:buNone/>
            </a:pPr>
            <a:r>
              <a:rPr lang="en-US" sz="2800" dirty="0"/>
              <a:t>_____________________% correct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28665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Estimated and Actual Grades for 800 Students: Econ 101</a:t>
            </a:r>
          </a:p>
        </p:txBody>
      </p:sp>
      <p:pic>
        <p:nvPicPr>
          <p:cNvPr id="4" name="Picture 3" descr="Goffe exam i w 1 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551773"/>
            <a:ext cx="7010400" cy="471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38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Poor Metacognition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From one of my students: </a:t>
            </a:r>
          </a:p>
          <a:p>
            <a:pPr marL="0" indent="0">
              <a:buNone/>
            </a:pPr>
            <a:r>
              <a:rPr lang="en-US" dirty="0"/>
              <a:t>I don't understand why I am doing poorly on the exams. I prepared well for this exam and felt like I knew the material and did well on the exam but I obviously did not. </a:t>
            </a:r>
          </a:p>
        </p:txBody>
      </p:sp>
    </p:spTree>
    <p:extLst>
      <p:ext uri="{BB962C8B-B14F-4D97-AF65-F5344CB8AC3E}">
        <p14:creationId xmlns:p14="http://schemas.microsoft.com/office/powerpoint/2010/main" val="1190718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irony of poor metacognition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Students who have the poorest </a:t>
            </a:r>
            <a:r>
              <a:rPr lang="en-US" dirty="0" err="1"/>
              <a:t>metacognition</a:t>
            </a:r>
            <a:r>
              <a:rPr lang="en-US" dirty="0"/>
              <a:t> have no clue how weak their understanding of a concept is.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Part of being incompetent is not understanding just how incompetent you are.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So the students who </a:t>
            </a:r>
            <a:r>
              <a:rPr lang="en-US" b="1" i="1" dirty="0"/>
              <a:t>most</a:t>
            </a:r>
            <a:r>
              <a:rPr lang="en-US" dirty="0"/>
              <a:t> need to listen closely to this talk, are the ones who </a:t>
            </a:r>
            <a:r>
              <a:rPr lang="en-US" b="1" i="1" dirty="0"/>
              <a:t>don’t believe they need to. </a:t>
            </a:r>
          </a:p>
        </p:txBody>
      </p:sp>
    </p:spTree>
    <p:extLst>
      <p:ext uri="{BB962C8B-B14F-4D97-AF65-F5344CB8AC3E}">
        <p14:creationId xmlns:p14="http://schemas.microsoft.com/office/powerpoint/2010/main" val="214864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/>
      <p:bldP spid="30720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Stumbling Blocks in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Misconceptions about learning</a:t>
            </a:r>
          </a:p>
          <a:p>
            <a:r>
              <a:rPr lang="en-US" dirty="0"/>
              <a:t>Attention</a:t>
            </a:r>
          </a:p>
          <a:p>
            <a:r>
              <a:rPr lang="en-US" dirty="0"/>
              <a:t>Metacognition</a:t>
            </a:r>
          </a:p>
          <a:p>
            <a:r>
              <a:rPr lang="en-US" dirty="0">
                <a:solidFill>
                  <a:srgbClr val="FF0000"/>
                </a:solidFill>
              </a:rPr>
              <a:t>Learning Strategies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3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Student Misconception about Study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Students assume all studying is equally effective, only amount matters</a:t>
            </a:r>
          </a:p>
          <a:p>
            <a:pPr lvl="1"/>
            <a:r>
              <a:rPr lang="en-US" dirty="0"/>
              <a:t>Do what is easy and fast, but effective study is slow and effortful</a:t>
            </a:r>
          </a:p>
        </p:txBody>
      </p:sp>
    </p:spTree>
    <p:extLst>
      <p:ext uri="{BB962C8B-B14F-4D97-AF65-F5344CB8AC3E}">
        <p14:creationId xmlns:p14="http://schemas.microsoft.com/office/powerpoint/2010/main" val="505763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About Learning Strategies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Good intentions cannot overcome bad study strategies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Both </a:t>
            </a:r>
            <a:r>
              <a:rPr lang="en-US" b="1" i="1" dirty="0"/>
              <a:t>time and quality </a:t>
            </a:r>
            <a:r>
              <a:rPr lang="en-US" dirty="0"/>
              <a:t>of study matters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Deep level of processing is critical for learning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Freshmen have highly practiced poor learning strategies</a:t>
            </a:r>
          </a:p>
        </p:txBody>
      </p:sp>
    </p:spTree>
    <p:extLst>
      <p:ext uri="{BB962C8B-B14F-4D97-AF65-F5344CB8AC3E}">
        <p14:creationId xmlns:p14="http://schemas.microsoft.com/office/powerpoint/2010/main" val="2911149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 Struggle in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Only about 25% of entering college students are considered college ready in all subjects</a:t>
            </a:r>
          </a:p>
          <a:p>
            <a:r>
              <a:rPr lang="en-US" dirty="0"/>
              <a:t>Overall 59% six-year college completion rate </a:t>
            </a:r>
          </a:p>
          <a:p>
            <a:r>
              <a:rPr lang="en-US" dirty="0"/>
              <a:t>Lower rates for minorities, first generation college students, and students taking multiple remedial courses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25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Achieving Deep Processing while Studying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800" dirty="0"/>
              <a:t>As you study, follow these principles: </a:t>
            </a:r>
          </a:p>
          <a:p>
            <a:pPr eaLnBrk="1" hangingPunct="1">
              <a:spcBef>
                <a:spcPct val="0"/>
              </a:spcBef>
            </a:pPr>
            <a:r>
              <a:rPr lang="en-US" sz="2800" b="1" dirty="0"/>
              <a:t>Elaboration</a:t>
            </a:r>
            <a:r>
              <a:rPr lang="en-US" sz="2800" dirty="0"/>
              <a:t>: How does this concept relate to other concepts?  Can I make a story?</a:t>
            </a:r>
          </a:p>
          <a:p>
            <a:pPr eaLnBrk="1" hangingPunct="1">
              <a:spcBef>
                <a:spcPct val="0"/>
              </a:spcBef>
            </a:pPr>
            <a:r>
              <a:rPr lang="en-US" sz="2800" b="1" dirty="0"/>
              <a:t>Distinctiveness</a:t>
            </a:r>
            <a:r>
              <a:rPr lang="en-US" sz="2800" dirty="0"/>
              <a:t>: How is this concept different from other concepts?</a:t>
            </a:r>
          </a:p>
          <a:p>
            <a:pPr eaLnBrk="1" hangingPunct="1">
              <a:spcBef>
                <a:spcPct val="0"/>
              </a:spcBef>
            </a:pPr>
            <a:r>
              <a:rPr lang="en-US" sz="2800" b="1" dirty="0"/>
              <a:t>Personal</a:t>
            </a:r>
            <a:r>
              <a:rPr lang="en-US" sz="2800" dirty="0"/>
              <a:t>: How can I relate this information to my personal experience?</a:t>
            </a:r>
          </a:p>
          <a:p>
            <a:pPr eaLnBrk="1" hangingPunct="1">
              <a:spcBef>
                <a:spcPct val="0"/>
              </a:spcBef>
            </a:pPr>
            <a:r>
              <a:rPr lang="en-US" sz="2800" b="1" dirty="0"/>
              <a:t>Appropriate to Retrieval and Application</a:t>
            </a:r>
            <a:r>
              <a:rPr lang="en-US" sz="2800" dirty="0"/>
              <a:t>: How am I expected to use or apply this concept? </a:t>
            </a:r>
          </a:p>
        </p:txBody>
      </p:sp>
    </p:spTree>
    <p:extLst>
      <p:ext uri="{BB962C8B-B14F-4D97-AF65-F5344CB8AC3E}">
        <p14:creationId xmlns:p14="http://schemas.microsoft.com/office/powerpoint/2010/main" val="3564017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Forgetting, then Relearning, is Highly Effective for Long-term Recall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Study with comprehension and understanding</a:t>
            </a:r>
          </a:p>
          <a:p>
            <a:pPr lvl="1"/>
            <a:r>
              <a:rPr lang="en-US" sz="2400" dirty="0"/>
              <a:t>Forget, preferably by studying another topic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Review with comprehension and understanding</a:t>
            </a:r>
          </a:p>
          <a:p>
            <a:pPr lvl="1"/>
            <a:r>
              <a:rPr lang="en-US" sz="2400" dirty="0"/>
              <a:t>Forget, preferably by studying another topic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/>
              <a:t>Review with comprehension and understanding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/>
              <a:t>Sample Strategies: </a:t>
            </a:r>
          </a:p>
          <a:p>
            <a:r>
              <a:rPr lang="en-US" sz="2400" dirty="0"/>
              <a:t>Spaced practice </a:t>
            </a:r>
          </a:p>
          <a:p>
            <a:r>
              <a:rPr lang="en-US" sz="2400" dirty="0"/>
              <a:t>Interleaving</a:t>
            </a:r>
          </a:p>
          <a:p>
            <a:r>
              <a:rPr lang="en-US" sz="2400" dirty="0"/>
              <a:t>Self-testing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712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Nuthall’s</a:t>
            </a:r>
            <a:r>
              <a:rPr lang="en-US" sz="4000" i="1" dirty="0"/>
              <a:t> “</a:t>
            </a:r>
            <a:r>
              <a:rPr lang="en-US" sz="4000" dirty="0"/>
              <a:t>Rule of Three”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For long-term learning to occur:</a:t>
            </a:r>
          </a:p>
          <a:p>
            <a:pPr marL="0" indent="0">
              <a:buNone/>
            </a:pPr>
            <a:r>
              <a:rPr lang="en-US" i="1" dirty="0"/>
              <a:t>A student needed to encounter, on at least three different occasions, the complete set of information she or he needed to understand a concept. </a:t>
            </a:r>
            <a:r>
              <a:rPr lang="en-US" dirty="0" err="1"/>
              <a:t>Nuthall</a:t>
            </a:r>
            <a:r>
              <a:rPr lang="en-US" dirty="0"/>
              <a:t> (2007, p. 63)</a:t>
            </a:r>
          </a:p>
          <a:p>
            <a:r>
              <a:rPr lang="en-US" dirty="0"/>
              <a:t>Students must possess all the information needed to understand a concept. </a:t>
            </a:r>
          </a:p>
          <a:p>
            <a:r>
              <a:rPr lang="en-US" dirty="0"/>
              <a:t>The information must be encountered on </a:t>
            </a:r>
            <a:r>
              <a:rPr lang="en-US" b="1" i="1" dirty="0"/>
              <a:t>at least three different </a:t>
            </a:r>
            <a:r>
              <a:rPr lang="en-US" dirty="0"/>
              <a:t>occasions. </a:t>
            </a:r>
          </a:p>
          <a:p>
            <a:r>
              <a:rPr lang="en-US" dirty="0"/>
              <a:t>The information must be fully interpreted and integrated into working memory on each occasion.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301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students resist changing ineffective learning practices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31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Strategies are Hard to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Misconceptions about learning are tenacious</a:t>
            </a:r>
          </a:p>
          <a:p>
            <a:r>
              <a:rPr lang="en-US" dirty="0"/>
              <a:t>Many students have highly practiced poor learning strategies</a:t>
            </a:r>
          </a:p>
          <a:p>
            <a:r>
              <a:rPr lang="en-US" dirty="0"/>
              <a:t>Bad study strategies are seductive and easier to do than effective ones</a:t>
            </a:r>
          </a:p>
          <a:p>
            <a:r>
              <a:rPr lang="en-US" dirty="0"/>
              <a:t>Shifting metacognitive awareness is difficult</a:t>
            </a:r>
          </a:p>
          <a:p>
            <a:r>
              <a:rPr lang="en-US" dirty="0"/>
              <a:t>Technology makes it easy to study badly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17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Bad Study Strategies are Seductive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Bad study strategies increase confidence without increasing actual learning</a:t>
            </a:r>
          </a:p>
          <a:p>
            <a:pPr lvl="1"/>
            <a:r>
              <a:rPr lang="en-US" dirty="0"/>
              <a:t>Students are poor judges of their own learning</a:t>
            </a:r>
          </a:p>
          <a:p>
            <a:pPr lvl="1"/>
            <a:r>
              <a:rPr lang="en-US" dirty="0"/>
              <a:t>Students confuse familiarity and amount of study with learning</a:t>
            </a:r>
          </a:p>
          <a:p>
            <a:pPr lvl="1"/>
            <a:r>
              <a:rPr lang="en-US" dirty="0"/>
              <a:t>Students confuse availability with learning</a:t>
            </a:r>
          </a:p>
        </p:txBody>
      </p:sp>
    </p:spTree>
    <p:extLst>
      <p:ext uri="{BB962C8B-B14F-4D97-AF65-F5344CB8AC3E}">
        <p14:creationId xmlns:p14="http://schemas.microsoft.com/office/powerpoint/2010/main" val="13487140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2362200" y="179469"/>
            <a:ext cx="72390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latin typeface="Calibri"/>
                <a:ea typeface="ＭＳ Ｐゴシック" charset="0"/>
                <a:cs typeface="ＭＳ Ｐゴシック" charset="0"/>
              </a:rPr>
              <a:t>Most people are poor judges of their own learning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981201" y="839987"/>
            <a:ext cx="2341072" cy="3068952"/>
            <a:chOff x="457201" y="839987"/>
            <a:chExt cx="2341072" cy="3068952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/>
            </p:nvPr>
          </p:nvGraphicFramePr>
          <p:xfrm>
            <a:off x="457201" y="839987"/>
            <a:ext cx="2341072" cy="30689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9" name="Group 18"/>
            <p:cNvGrpSpPr/>
            <p:nvPr/>
          </p:nvGrpSpPr>
          <p:grpSpPr>
            <a:xfrm>
              <a:off x="1521863" y="1456268"/>
              <a:ext cx="1157879" cy="1853343"/>
              <a:chOff x="1521863" y="1456268"/>
              <a:chExt cx="1157879" cy="1853343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H="1">
                <a:off x="1845733" y="1727200"/>
                <a:ext cx="118534" cy="186267"/>
              </a:xfrm>
              <a:prstGeom prst="straightConnector1">
                <a:avLst/>
              </a:prstGeom>
              <a:ln w="6350" cmpd="sng"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 flipV="1">
                <a:off x="1862666" y="2760134"/>
                <a:ext cx="101601" cy="254000"/>
              </a:xfrm>
              <a:prstGeom prst="straightConnector1">
                <a:avLst/>
              </a:prstGeom>
              <a:ln w="6350" cmpd="sng"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1727202" y="1456268"/>
                <a:ext cx="9525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prstClr val="black"/>
                    </a:solidFill>
                    <a:latin typeface="Arial"/>
                    <a:ea typeface="ＭＳ Ｐゴシック" charset="0"/>
                    <a:cs typeface="Arial"/>
                  </a:rPr>
                  <a:t>Predicted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521863" y="3048001"/>
                <a:ext cx="9525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prstClr val="black"/>
                    </a:solidFill>
                    <a:latin typeface="Arial"/>
                    <a:ea typeface="ＭＳ Ｐゴシック" charset="0"/>
                    <a:cs typeface="Arial"/>
                  </a:rPr>
                  <a:t>Actual</a:t>
                </a: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4540578" y="892885"/>
            <a:ext cx="2699042" cy="3016054"/>
            <a:chOff x="3016578" y="892885"/>
            <a:chExt cx="2699042" cy="3016054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/>
            </p:nvPr>
          </p:nvGraphicFramePr>
          <p:xfrm>
            <a:off x="3016578" y="892885"/>
            <a:ext cx="2699042" cy="30160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25" name="Group 24"/>
            <p:cNvGrpSpPr/>
            <p:nvPr/>
          </p:nvGrpSpPr>
          <p:grpSpPr>
            <a:xfrm>
              <a:off x="4315859" y="1565479"/>
              <a:ext cx="1157879" cy="1853343"/>
              <a:chOff x="1521863" y="1456268"/>
              <a:chExt cx="1157879" cy="1853343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flipH="1">
                <a:off x="1845733" y="1727200"/>
                <a:ext cx="118534" cy="186267"/>
              </a:xfrm>
              <a:prstGeom prst="straightConnector1">
                <a:avLst/>
              </a:prstGeom>
              <a:ln w="6350" cmpd="sng"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H="1" flipV="1">
                <a:off x="1862666" y="2760134"/>
                <a:ext cx="101601" cy="254000"/>
              </a:xfrm>
              <a:prstGeom prst="straightConnector1">
                <a:avLst/>
              </a:prstGeom>
              <a:ln w="6350" cmpd="sng"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1727202" y="1456268"/>
                <a:ext cx="9525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prstClr val="black"/>
                    </a:solidFill>
                    <a:latin typeface="Arial"/>
                    <a:ea typeface="ＭＳ Ｐゴシック" charset="0"/>
                    <a:cs typeface="Arial"/>
                  </a:rPr>
                  <a:t>Predicted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521863" y="3048001"/>
                <a:ext cx="9525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prstClr val="black"/>
                    </a:solidFill>
                    <a:latin typeface="Arial"/>
                    <a:ea typeface="ＭＳ Ｐゴシック" charset="0"/>
                    <a:cs typeface="Arial"/>
                  </a:rPr>
                  <a:t>Actual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1762899" y="3908939"/>
            <a:ext cx="2559377" cy="2887866"/>
            <a:chOff x="238896" y="3908939"/>
            <a:chExt cx="2559377" cy="2887866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/>
            </p:nvPr>
          </p:nvGraphicFramePr>
          <p:xfrm>
            <a:off x="238896" y="3908939"/>
            <a:ext cx="2559377" cy="28878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35" name="Group 34"/>
            <p:cNvGrpSpPr/>
            <p:nvPr/>
          </p:nvGrpSpPr>
          <p:grpSpPr>
            <a:xfrm>
              <a:off x="1521863" y="4453467"/>
              <a:ext cx="952540" cy="1606956"/>
              <a:chOff x="1521863" y="1465590"/>
              <a:chExt cx="952540" cy="1606956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 flipH="1">
                <a:off x="1761068" y="1777999"/>
                <a:ext cx="118534" cy="186267"/>
              </a:xfrm>
              <a:prstGeom prst="straightConnector1">
                <a:avLst/>
              </a:prstGeom>
              <a:ln w="6350" cmpd="sng"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H="1" flipV="1">
                <a:off x="1778001" y="2506134"/>
                <a:ext cx="101601" cy="254000"/>
              </a:xfrm>
              <a:prstGeom prst="straightConnector1">
                <a:avLst/>
              </a:prstGeom>
              <a:ln w="6350" cmpd="sng"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1521863" y="1465590"/>
                <a:ext cx="9525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prstClr val="black"/>
                    </a:solidFill>
                    <a:latin typeface="Arial"/>
                    <a:ea typeface="ＭＳ Ｐゴシック" charset="0"/>
                    <a:cs typeface="Arial"/>
                  </a:rPr>
                  <a:t>Judged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521863" y="2810936"/>
                <a:ext cx="9525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prstClr val="black"/>
                    </a:solidFill>
                    <a:latin typeface="Arial"/>
                    <a:ea typeface="ＭＳ Ｐゴシック" charset="0"/>
                    <a:cs typeface="Arial"/>
                  </a:rPr>
                  <a:t>Actual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4679502" y="4016923"/>
            <a:ext cx="2560121" cy="2779882"/>
            <a:chOff x="3155499" y="4016923"/>
            <a:chExt cx="2560121" cy="2779882"/>
          </a:xfrm>
        </p:grpSpPr>
        <p:graphicFrame>
          <p:nvGraphicFramePr>
            <p:cNvPr id="8" name="Chart 7"/>
            <p:cNvGraphicFramePr>
              <a:graphicFrameLocks/>
            </p:cNvGraphicFramePr>
            <p:nvPr>
              <p:extLst/>
            </p:nvPr>
          </p:nvGraphicFramePr>
          <p:xfrm>
            <a:off x="3155499" y="4016923"/>
            <a:ext cx="2560121" cy="27798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45" name="Group 44"/>
            <p:cNvGrpSpPr/>
            <p:nvPr/>
          </p:nvGrpSpPr>
          <p:grpSpPr>
            <a:xfrm>
              <a:off x="4180392" y="4715077"/>
              <a:ext cx="952540" cy="1708554"/>
              <a:chOff x="1521863" y="1465590"/>
              <a:chExt cx="952540" cy="1708554"/>
            </a:xfrm>
          </p:grpSpPr>
          <p:cxnSp>
            <p:nvCxnSpPr>
              <p:cNvPr id="46" name="Straight Arrow Connector 45"/>
              <p:cNvCxnSpPr/>
              <p:nvPr/>
            </p:nvCxnSpPr>
            <p:spPr>
              <a:xfrm flipH="1">
                <a:off x="1761068" y="1777999"/>
                <a:ext cx="118534" cy="186267"/>
              </a:xfrm>
              <a:prstGeom prst="straightConnector1">
                <a:avLst/>
              </a:prstGeom>
              <a:ln w="6350" cmpd="sng"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H="1" flipV="1">
                <a:off x="1778001" y="2607732"/>
                <a:ext cx="101601" cy="254000"/>
              </a:xfrm>
              <a:prstGeom prst="straightConnector1">
                <a:avLst/>
              </a:prstGeom>
              <a:ln w="6350" cmpd="sng"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1521863" y="1465590"/>
                <a:ext cx="9525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prstClr val="black"/>
                    </a:solidFill>
                    <a:latin typeface="Arial"/>
                    <a:ea typeface="ＭＳ Ｐゴシック" charset="0"/>
                    <a:cs typeface="Arial"/>
                  </a:rPr>
                  <a:t>Judged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521863" y="2912534"/>
                <a:ext cx="9525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prstClr val="black"/>
                    </a:solidFill>
                    <a:latin typeface="Arial"/>
                    <a:ea typeface="ＭＳ Ｐゴシック" charset="0"/>
                    <a:cs typeface="Arial"/>
                  </a:rPr>
                  <a:t>Actual</a:t>
                </a: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7497617" y="945247"/>
            <a:ext cx="2568776" cy="3162117"/>
            <a:chOff x="5973617" y="945244"/>
            <a:chExt cx="2568776" cy="3162117"/>
          </a:xfrm>
        </p:grpSpPr>
        <p:graphicFrame>
          <p:nvGraphicFramePr>
            <p:cNvPr id="6" name="Chart 5"/>
            <p:cNvGraphicFramePr>
              <a:graphicFrameLocks/>
            </p:cNvGraphicFramePr>
            <p:nvPr>
              <p:extLst/>
            </p:nvPr>
          </p:nvGraphicFramePr>
          <p:xfrm>
            <a:off x="5973617" y="945244"/>
            <a:ext cx="2460891" cy="31621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 rot="16200000">
              <a:off x="7261721" y="2321383"/>
              <a:ext cx="231512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prstClr val="black"/>
                  </a:solidFill>
                  <a:latin typeface="Arial"/>
                  <a:ea typeface="ＭＳ Ｐゴシック" charset="0"/>
                  <a:cs typeface="Arial"/>
                </a:rPr>
                <a:t>Rating of Training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6819860" y="1565479"/>
              <a:ext cx="1155740" cy="1708554"/>
              <a:chOff x="1521863" y="1465590"/>
              <a:chExt cx="1155740" cy="1708554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 flipH="1">
                <a:off x="1761068" y="1777999"/>
                <a:ext cx="118534" cy="186267"/>
              </a:xfrm>
              <a:prstGeom prst="straightConnector1">
                <a:avLst/>
              </a:prstGeom>
              <a:ln w="6350" cmpd="sng"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H="1" flipV="1">
                <a:off x="1778001" y="2607732"/>
                <a:ext cx="101601" cy="254000"/>
              </a:xfrm>
              <a:prstGeom prst="straightConnector1">
                <a:avLst/>
              </a:prstGeom>
              <a:ln w="6350" cmpd="sng"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1521863" y="1465590"/>
                <a:ext cx="11557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prstClr val="black"/>
                    </a:solidFill>
                    <a:latin typeface="Arial"/>
                    <a:ea typeface="ＭＳ Ｐゴシック" charset="0"/>
                    <a:cs typeface="Arial"/>
                  </a:rPr>
                  <a:t>Satisfaction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521863" y="2912534"/>
                <a:ext cx="9525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prstClr val="black"/>
                    </a:solidFill>
                    <a:latin typeface="Arial"/>
                    <a:ea typeface="ＭＳ Ｐゴシック" charset="0"/>
                    <a:cs typeface="Arial"/>
                  </a:rPr>
                  <a:t>Actual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7425825" y="3977242"/>
            <a:ext cx="2394348" cy="2819564"/>
            <a:chOff x="5901825" y="3977242"/>
            <a:chExt cx="2394348" cy="2819564"/>
          </a:xfrm>
        </p:grpSpPr>
        <p:graphicFrame>
          <p:nvGraphicFramePr>
            <p:cNvPr id="55" name="Chart 54"/>
            <p:cNvGraphicFramePr>
              <a:graphicFrameLocks/>
            </p:cNvGraphicFramePr>
            <p:nvPr>
              <p:extLst/>
            </p:nvPr>
          </p:nvGraphicFramePr>
          <p:xfrm>
            <a:off x="5901825" y="3977242"/>
            <a:ext cx="2394348" cy="28195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pSp>
          <p:nvGrpSpPr>
            <p:cNvPr id="59" name="Group 58"/>
            <p:cNvGrpSpPr/>
            <p:nvPr/>
          </p:nvGrpSpPr>
          <p:grpSpPr>
            <a:xfrm>
              <a:off x="6702397" y="5027486"/>
              <a:ext cx="1005199" cy="1396977"/>
              <a:chOff x="1727202" y="1456268"/>
              <a:chExt cx="1005199" cy="1396977"/>
            </a:xfrm>
          </p:grpSpPr>
          <p:cxnSp>
            <p:nvCxnSpPr>
              <p:cNvPr id="60" name="Straight Arrow Connector 59"/>
              <p:cNvCxnSpPr/>
              <p:nvPr/>
            </p:nvCxnSpPr>
            <p:spPr>
              <a:xfrm flipH="1">
                <a:off x="1845733" y="1727200"/>
                <a:ext cx="118534" cy="186267"/>
              </a:xfrm>
              <a:prstGeom prst="straightConnector1">
                <a:avLst/>
              </a:prstGeom>
              <a:ln w="6350" cmpd="sng"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 flipH="1" flipV="1">
                <a:off x="2120664" y="2303768"/>
                <a:ext cx="101601" cy="254000"/>
              </a:xfrm>
              <a:prstGeom prst="straightConnector1">
                <a:avLst/>
              </a:prstGeom>
              <a:ln w="6350" cmpd="sng"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1727202" y="1456268"/>
                <a:ext cx="9525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prstClr val="black"/>
                    </a:solidFill>
                    <a:latin typeface="Arial"/>
                    <a:ea typeface="ＭＳ Ｐゴシック" charset="0"/>
                    <a:cs typeface="Arial"/>
                  </a:rPr>
                  <a:t>Predicted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779861" y="2591635"/>
                <a:ext cx="9525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prstClr val="black"/>
                    </a:solidFill>
                    <a:latin typeface="Arial"/>
                    <a:ea typeface="ＭＳ Ｐゴシック" charset="0"/>
                    <a:cs typeface="Arial"/>
                  </a:rPr>
                  <a:t>Actual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100335" y="945244"/>
            <a:ext cx="2164419" cy="369332"/>
          </a:xfrm>
          <a:prstGeom prst="rect">
            <a:avLst/>
          </a:prstGeom>
          <a:solidFill>
            <a:srgbClr val="FCE2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Generation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89893" y="951024"/>
            <a:ext cx="2310610" cy="369332"/>
          </a:xfrm>
          <a:prstGeom prst="rect">
            <a:avLst/>
          </a:prstGeom>
          <a:solidFill>
            <a:srgbClr val="FCE2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Interleaving Skills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785325" y="951024"/>
            <a:ext cx="2141407" cy="369332"/>
          </a:xfrm>
          <a:prstGeom prst="rect">
            <a:avLst/>
          </a:prstGeom>
          <a:solidFill>
            <a:srgbClr val="FCE2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Spacing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207984" y="3977242"/>
            <a:ext cx="2164419" cy="369332"/>
          </a:xfrm>
          <a:prstGeom prst="rect">
            <a:avLst/>
          </a:prstGeom>
          <a:solidFill>
            <a:srgbClr val="FCE2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Pre-testing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915930" y="4016923"/>
            <a:ext cx="2310611" cy="369332"/>
          </a:xfrm>
          <a:prstGeom prst="rect">
            <a:avLst/>
          </a:prstGeom>
          <a:solidFill>
            <a:srgbClr val="FCE2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Interleaving Concepts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762313" y="3977242"/>
            <a:ext cx="2164419" cy="369332"/>
          </a:xfrm>
          <a:prstGeom prst="rect">
            <a:avLst/>
          </a:prstGeom>
          <a:solidFill>
            <a:srgbClr val="FCE2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Stability Bias</a:t>
            </a:r>
          </a:p>
        </p:txBody>
      </p:sp>
    </p:spTree>
    <p:extLst>
      <p:ext uri="{BB962C8B-B14F-4D97-AF65-F5344CB8AC3E}">
        <p14:creationId xmlns:p14="http://schemas.microsoft.com/office/powerpoint/2010/main" val="3218174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Familiarity vs. Learning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Students confuse familiarity with learning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2" descr="https://3c1703fe8d.site.internapcdn.net/newman/gfx/news/hires/2015/85collegestu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0" t="50688" b="-1"/>
          <a:stretch/>
        </p:blipFill>
        <p:spPr bwMode="auto">
          <a:xfrm>
            <a:off x="6630499" y="2284971"/>
            <a:ext cx="3122002" cy="315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9820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Knowing the Apple Logo</a:t>
            </a:r>
            <a:br>
              <a:rPr lang="en-US" dirty="0"/>
            </a:br>
            <a:r>
              <a:rPr lang="en-US" sz="2700" dirty="0"/>
              <a:t>Blake, </a:t>
            </a:r>
            <a:r>
              <a:rPr lang="en-US" sz="2700" dirty="0" err="1"/>
              <a:t>Nazarian</a:t>
            </a:r>
            <a:r>
              <a:rPr lang="en-US" sz="2700" dirty="0"/>
              <a:t>, &amp; Castel, (2015)</a:t>
            </a:r>
          </a:p>
        </p:txBody>
      </p:sp>
      <p:pic>
        <p:nvPicPr>
          <p:cNvPr id="2050" name="Picture 2" descr="Image result for apple logo recogni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2297" y="1676400"/>
            <a:ext cx="4038600" cy="22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172200" y="2027240"/>
            <a:ext cx="4038600" cy="4525963"/>
          </a:xfrm>
        </p:spPr>
        <p:txBody>
          <a:bodyPr/>
          <a:lstStyle/>
          <a:p>
            <a:r>
              <a:rPr lang="en-US" dirty="0"/>
              <a:t>When asked to pick correct logo out of 12 options, 53% failed</a:t>
            </a:r>
          </a:p>
          <a:p>
            <a:r>
              <a:rPr lang="en-US" dirty="0"/>
              <a:t>When asked to draw it, only 1 of 85 could do so.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468" y="3936810"/>
            <a:ext cx="3636258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0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Familiarity vs. Learning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038600" cy="1600200"/>
          </a:xfrm>
        </p:spPr>
        <p:txBody>
          <a:bodyPr/>
          <a:lstStyle/>
          <a:p>
            <a:r>
              <a:rPr lang="en-US" dirty="0"/>
              <a:t>Students confuse familiarity with learning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2" descr="https://3c1703fe8d.site.internapcdn.net/newman/gfx/news/hires/2015/85collegestu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0" t="50688" b="-1"/>
          <a:stretch/>
        </p:blipFill>
        <p:spPr bwMode="auto">
          <a:xfrm>
            <a:off x="6630499" y="2284971"/>
            <a:ext cx="3122002" cy="315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apple.com/ac/structured-data/images/knowledge_graph_logo.png?2017091014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00404"/>
            <a:ext cx="287655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21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 Beliefs about How People 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Students base their study behavior based on their models of how people (specifically themselves) learn.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/>
              <a:t>It determines their learning effectiveness, achievement, and success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/>
              <a:t>Most students base their learning strategies on untested assumptions, faulty intuitions, and misconceptions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 of Information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133600"/>
            <a:ext cx="5574357" cy="4241368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Only half of online students take notes on lectures (Morehead, et al. (2019)</a:t>
            </a:r>
          </a:p>
          <a:p>
            <a:r>
              <a:rPr lang="en-US" dirty="0"/>
              <a:t>Technology makes it easy to </a:t>
            </a:r>
            <a:r>
              <a:rPr lang="en-US"/>
              <a:t>study badly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8973" y="1600201"/>
            <a:ext cx="2118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Google Effect</a:t>
            </a:r>
          </a:p>
        </p:txBody>
      </p:sp>
    </p:spTree>
    <p:extLst>
      <p:ext uri="{BB962C8B-B14F-4D97-AF65-F5344CB8AC3E}">
        <p14:creationId xmlns:p14="http://schemas.microsoft.com/office/powerpoint/2010/main" val="7398824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 Quick, Easy Fixes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Seeing success as a function of finding the right shortcut vs one’s own effort</a:t>
            </a:r>
          </a:p>
          <a:p>
            <a:pPr lvl="1"/>
            <a:r>
              <a:rPr lang="en-US" dirty="0"/>
              <a:t>Looking for the right “hack” for a course, teacher, or test </a:t>
            </a:r>
          </a:p>
          <a:p>
            <a:pPr lvl="1"/>
            <a:r>
              <a:rPr lang="en-US" dirty="0"/>
              <a:t>Assuming successful students have figured it out or get special treatment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“You get a better grade on English papers if you use big words” </a:t>
            </a:r>
          </a:p>
          <a:p>
            <a:r>
              <a:rPr lang="en-US" dirty="0"/>
              <a:t>“If you take the right prep course, you can get a 34 on the ACT”</a:t>
            </a:r>
          </a:p>
          <a:p>
            <a:r>
              <a:rPr lang="en-US" dirty="0"/>
              <a:t>“I tried it your way and it didn’t work”</a:t>
            </a:r>
          </a:p>
        </p:txBody>
      </p:sp>
    </p:spTree>
    <p:extLst>
      <p:ext uri="{BB962C8B-B14F-4D97-AF65-F5344CB8AC3E}">
        <p14:creationId xmlns:p14="http://schemas.microsoft.com/office/powerpoint/2010/main" val="33348573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can we do…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Anticipate poor study habits and train students to use better ones</a:t>
            </a:r>
          </a:p>
          <a:p>
            <a:r>
              <a:rPr lang="en-US" dirty="0"/>
              <a:t>Help them plan out better study habits</a:t>
            </a:r>
          </a:p>
        </p:txBody>
      </p:sp>
    </p:spTree>
    <p:extLst>
      <p:ext uri="{BB962C8B-B14F-4D97-AF65-F5344CB8AC3E}">
        <p14:creationId xmlns:p14="http://schemas.microsoft.com/office/powerpoint/2010/main" val="32160675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Question Every Student Should Answer When Studying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evidence do I have that I understand this material?</a:t>
            </a:r>
          </a:p>
          <a:p>
            <a:pPr lvl="1"/>
            <a:r>
              <a:rPr lang="en-US" dirty="0"/>
              <a:t>Hope is a lousy test taking strategy</a:t>
            </a:r>
          </a:p>
          <a:p>
            <a:pPr lvl="1"/>
            <a:r>
              <a:rPr lang="en-US" dirty="0"/>
              <a:t>Amount of time and effort is a poor proxy for learning</a:t>
            </a:r>
          </a:p>
          <a:p>
            <a:pPr lvl="1"/>
            <a:r>
              <a:rPr lang="en-US" dirty="0"/>
              <a:t>Use of validated study strategies is better, but not necessarily enough</a:t>
            </a:r>
          </a:p>
          <a:p>
            <a:pPr lvl="1"/>
            <a:r>
              <a:rPr lang="en-US" dirty="0"/>
              <a:t>Honest Self-assessment using questions similar to what the teacher expects is best</a:t>
            </a:r>
          </a:p>
        </p:txBody>
      </p:sp>
    </p:spTree>
    <p:extLst>
      <p:ext uri="{BB962C8B-B14F-4D97-AF65-F5344CB8AC3E}">
        <p14:creationId xmlns:p14="http://schemas.microsoft.com/office/powerpoint/2010/main" val="38476662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762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Video Series: How to Get the Most Out of Studying</a:t>
            </a:r>
            <a:br>
              <a:rPr lang="en-US" sz="4000" dirty="0"/>
            </a:br>
            <a:r>
              <a:rPr lang="en-US" sz="3200" dirty="0"/>
              <a:t>http://www.samford.edu/how-to-study/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8048" y="2590800"/>
            <a:ext cx="6115904" cy="374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39297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Anticipating Poor Metacognitive Awareness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0887" y="1600202"/>
            <a:ext cx="835022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727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Anticipating Poor Exam Preparation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66" y="1219200"/>
            <a:ext cx="9076267" cy="5105400"/>
          </a:xfrm>
        </p:spPr>
      </p:pic>
    </p:spTree>
    <p:extLst>
      <p:ext uri="{BB962C8B-B14F-4D97-AF65-F5344CB8AC3E}">
        <p14:creationId xmlns:p14="http://schemas.microsoft.com/office/powerpoint/2010/main" val="4104670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Phases of Self-Regulated Learning </a:t>
            </a:r>
            <a:r>
              <a:rPr lang="en-US" sz="3200" dirty="0"/>
              <a:t>(</a:t>
            </a:r>
            <a:r>
              <a:rPr lang="en-US" sz="3200" dirty="0" err="1"/>
              <a:t>Pintrich</a:t>
            </a:r>
            <a:r>
              <a:rPr lang="en-US" sz="32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Forethought and Planning</a:t>
            </a:r>
            <a:r>
              <a:rPr lang="en-US" dirty="0"/>
              <a:t>: Students analyze the learning task and set specific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Performance Monitoring</a:t>
            </a:r>
            <a:r>
              <a:rPr lang="en-US" dirty="0"/>
              <a:t>: Students employ strategies to make progress on the learning task and monitor the effectiveness of those strategies as well as their motivation for continuing toward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Reflection on Performance</a:t>
            </a:r>
            <a:r>
              <a:rPr lang="en-US" dirty="0"/>
              <a:t>: Students evaluate their performance on the learning task with respect to the effectiveness of the strategies that they chose. </a:t>
            </a:r>
          </a:p>
        </p:txBody>
      </p:sp>
    </p:spTree>
    <p:extLst>
      <p:ext uri="{BB962C8B-B14F-4D97-AF65-F5344CB8AC3E}">
        <p14:creationId xmlns:p14="http://schemas.microsoft.com/office/powerpoint/2010/main" val="39466221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Self-Regulation Cycle </a:t>
            </a:r>
            <a:br>
              <a:rPr lang="en-US" dirty="0"/>
            </a:br>
            <a:r>
              <a:rPr lang="en-US" sz="3200" dirty="0"/>
              <a:t>(</a:t>
            </a:r>
            <a:r>
              <a:rPr lang="en-US" sz="3200" dirty="0" err="1"/>
              <a:t>Pintrich</a:t>
            </a:r>
            <a:r>
              <a:rPr lang="en-US" sz="3200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85897" y="1676399"/>
            <a:ext cx="4820209" cy="2123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Performance Monitoring Phase </a:t>
            </a:r>
            <a:endParaRPr lang="en-US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Employ strategies to make progress on the learning task.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Monitor the effectiveness of the strategies employed.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Monitor motivation for completing the learning task.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05600" y="4267201"/>
            <a:ext cx="3783330" cy="22159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Reflection on Performance Phase </a:t>
            </a:r>
            <a:endParaRPr lang="en-US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Evaluate performance on the learning task.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Manage emotional responses related to the outcomes of the learning experience.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4419601"/>
            <a:ext cx="3820516" cy="16619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Forethought and Planning Phase </a:t>
            </a:r>
            <a:endParaRPr lang="en-US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Analyze the learning task.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Set goals toward completing the task. </a:t>
            </a:r>
          </a:p>
        </p:txBody>
      </p:sp>
      <p:sp>
        <p:nvSpPr>
          <p:cNvPr id="9" name="Right Arrow 8"/>
          <p:cNvSpPr/>
          <p:nvPr/>
        </p:nvSpPr>
        <p:spPr>
          <a:xfrm rot="10800000">
            <a:off x="5610274" y="5029199"/>
            <a:ext cx="1019126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nt Arrow 6"/>
          <p:cNvSpPr/>
          <p:nvPr/>
        </p:nvSpPr>
        <p:spPr>
          <a:xfrm rot="5400000">
            <a:off x="8439150" y="2724150"/>
            <a:ext cx="1485900" cy="1143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>
            <a:off x="2667001" y="2535887"/>
            <a:ext cx="914401" cy="173131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871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students have highly practiced, poor study habits</a:t>
            </a:r>
          </a:p>
          <a:p>
            <a:pPr lvl="1"/>
            <a:r>
              <a:rPr lang="en-US" dirty="0"/>
              <a:t>Student intuitions and beliefs about learning are faulty</a:t>
            </a:r>
          </a:p>
          <a:p>
            <a:r>
              <a:rPr lang="en-US" dirty="0"/>
              <a:t>Many obstacles to becoming an effective learner</a:t>
            </a:r>
          </a:p>
          <a:p>
            <a:r>
              <a:rPr lang="en-US" dirty="0"/>
              <a:t>We must to help students overcome these obstacles, not just in our classes, but across the curriculum </a:t>
            </a:r>
          </a:p>
        </p:txBody>
      </p:sp>
    </p:spTree>
    <p:extLst>
      <p:ext uri="{BB962C8B-B14F-4D97-AF65-F5344CB8AC3E}">
        <p14:creationId xmlns:p14="http://schemas.microsoft.com/office/powerpoint/2010/main" val="3975277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Differences in Learning Context from High School to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2800" dirty="0"/>
              <a:t>Only about 1/3 the contact hours with teachers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Less scaffolding; much more independent learning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Fewer learning activities in and outside of class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Demand for a deeper level of understanding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Fewer feedback opportunities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Fewer assessments for higher stakes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Less peer social support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Teachers both less well trained and less likely to prioritize learning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A culture of completion to a culture of access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8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r>
              <a:rPr lang="en-US" dirty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Stephen L. Chew</a:t>
            </a:r>
          </a:p>
          <a:p>
            <a:r>
              <a:rPr lang="en-US" dirty="0">
                <a:solidFill>
                  <a:schemeClr val="tx1"/>
                </a:solidFill>
                <a:hlinkClick r:id="rId2"/>
              </a:rPr>
              <a:t>slchew@samford.edu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9324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Helping students be successful in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developmental and tutoring programs are content focused</a:t>
            </a:r>
          </a:p>
          <a:p>
            <a:r>
              <a:rPr lang="en-US" dirty="0"/>
              <a:t>Teach them how to be more effective learners </a:t>
            </a:r>
          </a:p>
          <a:p>
            <a:pPr lvl="1"/>
            <a:r>
              <a:rPr lang="en-US" dirty="0"/>
              <a:t>correct misconceptions</a:t>
            </a:r>
          </a:p>
          <a:p>
            <a:pPr lvl="1"/>
            <a:r>
              <a:rPr lang="en-US" dirty="0"/>
              <a:t>Model cognitive principles of learning in our teaching</a:t>
            </a:r>
          </a:p>
          <a:p>
            <a:pPr lvl="1"/>
            <a:r>
              <a:rPr lang="en-US" dirty="0"/>
              <a:t>Teach them how to apply cognitive principles of learning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174631" y="382880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Stumbling Blocks in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Common Misconceptions about learning</a:t>
            </a:r>
          </a:p>
          <a:p>
            <a:r>
              <a:rPr lang="en-US" dirty="0"/>
              <a:t>Attention</a:t>
            </a:r>
          </a:p>
          <a:p>
            <a:r>
              <a:rPr lang="en-US" dirty="0"/>
              <a:t>Metacognition</a:t>
            </a:r>
          </a:p>
          <a:p>
            <a:r>
              <a:rPr lang="en-US" dirty="0"/>
              <a:t>Learning Strategies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097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28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/>
              <a:t>Beliefs about Learning that </a:t>
            </a:r>
            <a:br>
              <a:rPr lang="en-US" sz="4000" dirty="0"/>
            </a:br>
            <a:r>
              <a:rPr lang="en-US" sz="4000" dirty="0"/>
              <a:t>Make You Stupid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74837"/>
            <a:ext cx="109728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/>
              <a:t>Learning is fast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/>
              <a:t>Being good at a subject is a matter of inborn talent rather than hard work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/>
              <a:t>Knowledge is composed of isolated facts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/>
              <a:t>I’m really good at multi-tasking, especially during class or studying</a:t>
            </a:r>
          </a:p>
        </p:txBody>
      </p:sp>
    </p:spTree>
    <p:extLst>
      <p:ext uri="{BB962C8B-B14F-4D97-AF65-F5344CB8AC3E}">
        <p14:creationId xmlns:p14="http://schemas.microsoft.com/office/powerpoint/2010/main" val="3781051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/>
              <a:t>ACT by First Year GPA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434" y="1219201"/>
            <a:ext cx="5747132" cy="5334000"/>
          </a:xfrm>
        </p:spPr>
      </p:pic>
    </p:spTree>
    <p:extLst>
      <p:ext uri="{BB962C8B-B14F-4D97-AF65-F5344CB8AC3E}">
        <p14:creationId xmlns:p14="http://schemas.microsoft.com/office/powerpoint/2010/main" val="296861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5930</TotalTime>
  <Words>2312</Words>
  <Application>Microsoft Office PowerPoint</Application>
  <PresentationFormat>Widescreen</PresentationFormat>
  <Paragraphs>349</Paragraphs>
  <Slides>50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ＭＳ Ｐゴシック</vt:lpstr>
      <vt:lpstr>Arial</vt:lpstr>
      <vt:lpstr>Calibri</vt:lpstr>
      <vt:lpstr>Office Theme</vt:lpstr>
      <vt:lpstr>What We Need to Teach Students About Effective Study Skills (and Why They Won’t Believe Us)</vt:lpstr>
      <vt:lpstr>Goals for this Presentation</vt:lpstr>
      <vt:lpstr>Student Struggle in College</vt:lpstr>
      <vt:lpstr>Student Beliefs about How People Learn</vt:lpstr>
      <vt:lpstr>Differences in Learning Context from High School to College</vt:lpstr>
      <vt:lpstr>Helping students be successful in college</vt:lpstr>
      <vt:lpstr>Stumbling Blocks in Learning</vt:lpstr>
      <vt:lpstr>Beliefs about Learning that  Make You Stupid</vt:lpstr>
      <vt:lpstr>ACT by First Year GPA</vt:lpstr>
      <vt:lpstr>Beliefs about Learning that  Make You Stupid</vt:lpstr>
      <vt:lpstr>Stumbling Blocks in Learning</vt:lpstr>
      <vt:lpstr>The Nature of Attention </vt:lpstr>
      <vt:lpstr>Learning Loss Due to Distractions (Blasiman, et al., 2018)</vt:lpstr>
      <vt:lpstr>Inattentional Blindness</vt:lpstr>
      <vt:lpstr>Inattentional Blindness</vt:lpstr>
      <vt:lpstr>Attentional Blink</vt:lpstr>
      <vt:lpstr>The Cost of Multitasking </vt:lpstr>
      <vt:lpstr>The Arithmetic of Distracted Studying</vt:lpstr>
      <vt:lpstr>The Cost of Distractions</vt:lpstr>
      <vt:lpstr>The Importance of Undivided Attention</vt:lpstr>
      <vt:lpstr>Stumbling Blocks in Learning</vt:lpstr>
      <vt:lpstr>Metacognition</vt:lpstr>
      <vt:lpstr>Self-Rating</vt:lpstr>
      <vt:lpstr>Estimated and Actual Grades for 800 Students: Econ 101</vt:lpstr>
      <vt:lpstr>Poor Metacognition</vt:lpstr>
      <vt:lpstr>The irony of poor metacognition</vt:lpstr>
      <vt:lpstr>Stumbling Blocks in Learning</vt:lpstr>
      <vt:lpstr>Student Misconception about Study Skills</vt:lpstr>
      <vt:lpstr>About Learning Strategies</vt:lpstr>
      <vt:lpstr>Achieving Deep Processing while Studying</vt:lpstr>
      <vt:lpstr>Forgetting, then Relearning, is Highly Effective for Long-term Recall</vt:lpstr>
      <vt:lpstr>Nuthall’s “Rule of Three”</vt:lpstr>
      <vt:lpstr>Why students resist changing ineffective learning practices</vt:lpstr>
      <vt:lpstr>Study Strategies are Hard to Change</vt:lpstr>
      <vt:lpstr>Bad Study Strategies are Seductive</vt:lpstr>
      <vt:lpstr>PowerPoint Presentation</vt:lpstr>
      <vt:lpstr>Familiarity vs. Learning</vt:lpstr>
      <vt:lpstr>Knowing the Apple Logo Blake, Nazarian, &amp; Castel, (2015)</vt:lpstr>
      <vt:lpstr>Familiarity vs. Learning</vt:lpstr>
      <vt:lpstr>Availability of Information</vt:lpstr>
      <vt:lpstr>Looking for Quick, Easy Fixes</vt:lpstr>
      <vt:lpstr>So, what can we do…</vt:lpstr>
      <vt:lpstr>The Question Every Student Should Answer When Studying</vt:lpstr>
      <vt:lpstr>Video Series: How to Get the Most Out of Studying http://www.samford.edu/how-to-study/ </vt:lpstr>
      <vt:lpstr>Anticipating Poor Metacognitive Awareness</vt:lpstr>
      <vt:lpstr>Anticipating Poor Exam Preparation </vt:lpstr>
      <vt:lpstr>Phases of Self-Regulated Learning (Pintrich)</vt:lpstr>
      <vt:lpstr>Self-Regulation Cycle  (Pintrich)</vt:lpstr>
      <vt:lpstr>Take Home Message</vt:lpstr>
      <vt:lpstr>Thank You! Questions?</vt:lpstr>
    </vt:vector>
  </TitlesOfParts>
  <Company>Samford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Isasi, Samantha P</cp:lastModifiedBy>
  <cp:revision>390</cp:revision>
  <cp:lastPrinted>2019-10-02T22:10:06Z</cp:lastPrinted>
  <dcterms:created xsi:type="dcterms:W3CDTF">2011-10-16T02:41:23Z</dcterms:created>
  <dcterms:modified xsi:type="dcterms:W3CDTF">2019-10-21T18:09:05Z</dcterms:modified>
</cp:coreProperties>
</file>