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6" r:id="rId6"/>
    <p:sldId id="269" r:id="rId7"/>
    <p:sldId id="257" r:id="rId8"/>
    <p:sldId id="258" r:id="rId9"/>
    <p:sldId id="259" r:id="rId10"/>
    <p:sldId id="270" r:id="rId11"/>
    <p:sldId id="275" r:id="rId12"/>
    <p:sldId id="274" r:id="rId13"/>
    <p:sldId id="276" r:id="rId14"/>
    <p:sldId id="273" r:id="rId15"/>
    <p:sldId id="271" r:id="rId16"/>
    <p:sldId id="261" r:id="rId17"/>
    <p:sldId id="272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0CA4E9-DD64-48B2-955C-0FE32A6B57F4}">
          <p14:sldIdLst>
            <p14:sldId id="256"/>
            <p14:sldId id="262"/>
            <p14:sldId id="263"/>
            <p14:sldId id="264"/>
            <p14:sldId id="266"/>
            <p14:sldId id="269"/>
            <p14:sldId id="257"/>
            <p14:sldId id="258"/>
            <p14:sldId id="259"/>
            <p14:sldId id="270"/>
            <p14:sldId id="275"/>
            <p14:sldId id="274"/>
            <p14:sldId id="276"/>
            <p14:sldId id="273"/>
            <p14:sldId id="271"/>
            <p14:sldId id="261"/>
            <p14:sldId id="272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vsnet\efiles\user\jbrezina\IERPA\Prerequisite%20data\Prerequisites%20and%20Success%20Ra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vsnet\efiles\user\jbrezina\IERPA\Prerequisite%20data\Prerequisites%20and%20Success%20Ra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vsnet\efiles\user\jbrezina\IERPA\Prerequisite%20data\Prerequisites%20and%20Success%20Rat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vsnet\efiles\user\jbrezina\IERPA\Prerequisite%20data\Prerequisites%20and%20Success%20Rat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Success</a:t>
            </a:r>
            <a:r>
              <a:rPr lang="en-US" sz="1600" baseline="0" dirty="0"/>
              <a:t> Rates by Learning Support Status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'Success Rates'!$A$19</c:f>
              <c:strCache>
                <c:ptCount val="1"/>
                <c:pt idx="0">
                  <c:v>No LS Required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'Success Rates'!$B$18:$D$18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'Success Rates'!$B$19:$D$19</c:f>
              <c:numCache>
                <c:formatCode>0%</c:formatCode>
                <c:ptCount val="3"/>
                <c:pt idx="0">
                  <c:v>0.72</c:v>
                </c:pt>
                <c:pt idx="1">
                  <c:v>0.64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97-455E-8942-7B92370A0941}"/>
            </c:ext>
          </c:extLst>
        </c:ser>
        <c:ser>
          <c:idx val="1"/>
          <c:order val="1"/>
          <c:tx>
            <c:strRef>
              <c:f>'Success Rates'!$A$20</c:f>
              <c:strCache>
                <c:ptCount val="1"/>
                <c:pt idx="0">
                  <c:v>LS Concurrent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'Success Rates'!$B$18:$D$18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'Success Rates'!$B$20:$D$20</c:f>
              <c:numCache>
                <c:formatCode>0%</c:formatCode>
                <c:ptCount val="3"/>
                <c:pt idx="0">
                  <c:v>0.5</c:v>
                </c:pt>
                <c:pt idx="1">
                  <c:v>0.46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97-455E-8942-7B92370A09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0914432"/>
        <c:axId val="480914760"/>
      </c:barChart>
      <c:catAx>
        <c:axId val="48091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914760"/>
        <c:crosses val="autoZero"/>
        <c:auto val="1"/>
        <c:lblAlgn val="ctr"/>
        <c:lblOffset val="100"/>
        <c:noMultiLvlLbl val="0"/>
      </c:catAx>
      <c:valAx>
        <c:axId val="48091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91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Success</a:t>
            </a:r>
            <a:r>
              <a:rPr lang="en-US" sz="1600" baseline="0" dirty="0"/>
              <a:t> Rates by Learning Support Status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'Success Rates'!$A$20</c:f>
              <c:strCache>
                <c:ptCount val="1"/>
                <c:pt idx="0">
                  <c:v>LS Concurrent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'Success Rates'!$B$18:$D$18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'Success Rates'!$B$20:$D$20</c:f>
              <c:numCache>
                <c:formatCode>0%</c:formatCode>
                <c:ptCount val="3"/>
                <c:pt idx="0">
                  <c:v>0.5</c:v>
                </c:pt>
                <c:pt idx="1">
                  <c:v>0.46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97-455E-8942-7B92370A0941}"/>
            </c:ext>
          </c:extLst>
        </c:ser>
        <c:ser>
          <c:idx val="2"/>
          <c:order val="1"/>
          <c:tx>
            <c:strRef>
              <c:f>'Success Rates'!$A$21</c:f>
              <c:strCache>
                <c:ptCount val="1"/>
                <c:pt idx="0">
                  <c:v>LS Prerequisite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'Success Rates'!$B$18:$D$18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'Success Rates'!$B$21:$D$21</c:f>
              <c:numCache>
                <c:formatCode>0%</c:formatCode>
                <c:ptCount val="3"/>
                <c:pt idx="0">
                  <c:v>0.45</c:v>
                </c:pt>
                <c:pt idx="1">
                  <c:v>0.48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97-455E-8942-7B92370A09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0914432"/>
        <c:axId val="480914760"/>
      </c:barChart>
      <c:catAx>
        <c:axId val="48091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914760"/>
        <c:crosses val="autoZero"/>
        <c:auto val="1"/>
        <c:lblAlgn val="ctr"/>
        <c:lblOffset val="100"/>
        <c:noMultiLvlLbl val="0"/>
      </c:catAx>
      <c:valAx>
        <c:axId val="48091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91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Learning Support Students Earning As and </a:t>
            </a:r>
            <a:r>
              <a:rPr lang="en-US" sz="1600" dirty="0" err="1"/>
              <a:t>Bs</a:t>
            </a:r>
            <a:r>
              <a:rPr lang="en-US" sz="1600" dirty="0"/>
              <a:t>  </a:t>
            </a:r>
          </a:p>
        </c:rich>
      </c:tx>
      <c:layout>
        <c:manualLayout>
          <c:xMode val="edge"/>
          <c:yMode val="edge"/>
          <c:x val="0.2910176568837986"/>
          <c:y val="4.1666780602700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Grades!$B$4</c:f>
              <c:strCache>
                <c:ptCount val="1"/>
                <c:pt idx="0">
                  <c:v>Concurrent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Grades!$A$5:$A$7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Grades!$B$5:$B$7</c:f>
              <c:numCache>
                <c:formatCode>0%</c:formatCode>
                <c:ptCount val="3"/>
                <c:pt idx="0">
                  <c:v>0.307</c:v>
                </c:pt>
                <c:pt idx="1">
                  <c:v>0.32699999999999996</c:v>
                </c:pt>
                <c:pt idx="2">
                  <c:v>0.40900000000000003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BE-4627-B3FD-688FD9A45CB2}"/>
            </c:ext>
          </c:extLst>
        </c:ser>
        <c:ser>
          <c:idx val="1"/>
          <c:order val="1"/>
          <c:tx>
            <c:strRef>
              <c:f>Grades!$C$4</c:f>
              <c:strCache>
                <c:ptCount val="1"/>
                <c:pt idx="0">
                  <c:v>Prerequisite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Grades!$A$5:$A$7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Grades!$C$5:$C$7</c:f>
              <c:numCache>
                <c:formatCode>0%</c:formatCode>
                <c:ptCount val="3"/>
                <c:pt idx="0">
                  <c:v>0.32300000000000001</c:v>
                </c:pt>
                <c:pt idx="1">
                  <c:v>0.35199999999999998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BE-4627-B3FD-688FD9A45C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1752576"/>
        <c:axId val="421758152"/>
      </c:barChart>
      <c:catAx>
        <c:axId val="42175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758152"/>
        <c:crosses val="autoZero"/>
        <c:auto val="1"/>
        <c:lblAlgn val="ctr"/>
        <c:lblOffset val="100"/>
        <c:noMultiLvlLbl val="0"/>
      </c:catAx>
      <c:valAx>
        <c:axId val="42175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75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Students</a:t>
            </a:r>
            <a:r>
              <a:rPr lang="en-US" sz="1600" baseline="0"/>
              <a:t> Earning Fs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601228823669776E-2"/>
          <c:y val="0.11217048145224942"/>
          <c:w val="0.94772200349956259"/>
          <c:h val="0.70303736894766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Grades!$B$21</c:f>
              <c:strCache>
                <c:ptCount val="1"/>
                <c:pt idx="0">
                  <c:v>Concurrent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Grades!$A$22:$A$24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Grades!$B$22:$B$24</c:f>
              <c:numCache>
                <c:formatCode>0%</c:formatCode>
                <c:ptCount val="3"/>
                <c:pt idx="0">
                  <c:v>0.308</c:v>
                </c:pt>
                <c:pt idx="1">
                  <c:v>0.26900000000000002</c:v>
                </c:pt>
                <c:pt idx="2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B-41A9-9BD7-A2F0A01C70CB}"/>
            </c:ext>
          </c:extLst>
        </c:ser>
        <c:ser>
          <c:idx val="1"/>
          <c:order val="1"/>
          <c:tx>
            <c:strRef>
              <c:f>Grades!$C$21</c:f>
              <c:strCache>
                <c:ptCount val="1"/>
                <c:pt idx="0">
                  <c:v>Prerequisite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Grades!$A$22:$A$24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Grades!$C$22:$C$24</c:f>
              <c:numCache>
                <c:formatCode>0%</c:formatCode>
                <c:ptCount val="3"/>
                <c:pt idx="0">
                  <c:v>0.33600000000000002</c:v>
                </c:pt>
                <c:pt idx="1">
                  <c:v>0.28199999999999997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B-41A9-9BD7-A2F0A01C70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373800"/>
        <c:axId val="484374128"/>
      </c:barChart>
      <c:catAx>
        <c:axId val="48437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374128"/>
        <c:crosses val="autoZero"/>
        <c:auto val="1"/>
        <c:lblAlgn val="ctr"/>
        <c:lblOffset val="100"/>
        <c:noMultiLvlLbl val="0"/>
      </c:catAx>
      <c:valAx>
        <c:axId val="48437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37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Success by Learning Support Type, Spring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067505766324667E-2"/>
          <c:y val="0.1390214344753867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0.45</c:v>
                </c:pt>
                <c:pt idx="1">
                  <c:v>0.48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7-4AE2-AC60-0D0726009E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Writing 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0.5</c:v>
                </c:pt>
                <c:pt idx="1">
                  <c:v>0.64700000000000002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7-4AE2-AC60-0D0726009E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Reading 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0.34599999999999997</c:v>
                </c:pt>
                <c:pt idx="1">
                  <c:v>0.42899999999999999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7-4AE2-AC60-0D0726009ED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 1030</c:v>
                </c:pt>
                <c:pt idx="1">
                  <c:v>MUS 1030</c:v>
                </c:pt>
                <c:pt idx="2">
                  <c:v>THEA 1030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0.56000000000000005</c:v>
                </c:pt>
                <c:pt idx="1">
                  <c:v>0.42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E7-4AE2-AC60-0D0726009E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471776"/>
        <c:axId val="555475384"/>
      </c:barChart>
      <c:catAx>
        <c:axId val="55547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75384"/>
        <c:crosses val="autoZero"/>
        <c:auto val="1"/>
        <c:lblAlgn val="ctr"/>
        <c:lblOffset val="100"/>
        <c:noMultiLvlLbl val="0"/>
      </c:catAx>
      <c:valAx>
        <c:axId val="555475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7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SOCI 1010 Success</a:t>
            </a:r>
            <a:r>
              <a:rPr lang="en-US" baseline="0" dirty="0"/>
              <a:t> Rates by Learning Support Status, Fall 2015 and Spring 2016</a:t>
            </a:r>
            <a:endParaRPr lang="en-US" dirty="0"/>
          </a:p>
        </c:rich>
      </c:tx>
      <c:layout>
        <c:manualLayout>
          <c:xMode val="edge"/>
          <c:yMode val="edge"/>
          <c:x val="0.12596585938121371"/>
          <c:y val="1.5785319652722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No 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Sheet1!$A$2</c:f>
              <c:numCache>
                <c:formatCode>0.0%</c:formatCode>
                <c:ptCount val="1"/>
                <c:pt idx="0">
                  <c:v>0.75900000000000001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0-4919-897B-E9841AB15387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LS Coreq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0.0%</c:formatCode>
                <c:ptCount val="1"/>
                <c:pt idx="0">
                  <c:v>0.36199999999999999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0-4919-897B-E9841AB15387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LS Prereq-Average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</c:f>
              <c:numCache>
                <c:formatCode>0.0%</c:formatCode>
                <c:ptCount val="1"/>
                <c:pt idx="0">
                  <c:v>0.58399999999999996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20-4919-897B-E9841AB15387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LS Writing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</c:f>
              <c:numCache>
                <c:formatCode>0.0%</c:formatCode>
                <c:ptCount val="1"/>
                <c:pt idx="0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20-4919-897B-E9841AB15387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LS Reading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</c:f>
              <c:numCache>
                <c:formatCode>0.0%</c:formatCode>
                <c:ptCount val="1"/>
                <c:pt idx="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20-4919-897B-E9841AB15387}"/>
            </c:ext>
          </c:extLst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Both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Sheet1!$F$2</c:f>
              <c:numCache>
                <c:formatCode>0.0%</c:formatCode>
                <c:ptCount val="1"/>
                <c:pt idx="0">
                  <c:v>0.58399999999999996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57-4AE7-A314-1CDBB91379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3483840"/>
        <c:axId val="403482528"/>
      </c:barChart>
      <c:catAx>
        <c:axId val="40348384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03482528"/>
        <c:crosses val="autoZero"/>
        <c:auto val="1"/>
        <c:lblAlgn val="ctr"/>
        <c:lblOffset val="100"/>
        <c:noMultiLvlLbl val="0"/>
      </c:catAx>
      <c:valAx>
        <c:axId val="403482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348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DE59F-B8D3-4CD2-9955-8FA344524D1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53F5-0185-4A89-9798-B77DD1A8E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MALDEF 1991, Not common in TN but not alone, Pressure on ENGL and READ, Program of Study implications, approval by CC but largely on department </a:t>
            </a:r>
            <a:r>
              <a:rPr lang="en-US" dirty="0" err="1"/>
              <a:t>recomendation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353F5-0185-4A89-9798-B77DD1A8ED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5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thank you to Joe Gerda and </a:t>
            </a:r>
            <a:r>
              <a:rPr lang="en-US" dirty="0" err="1"/>
              <a:t>Daylene</a:t>
            </a:r>
            <a:r>
              <a:rPr lang="en-US" dirty="0"/>
              <a:t> </a:t>
            </a:r>
            <a:r>
              <a:rPr lang="en-US" dirty="0" err="1"/>
              <a:t>Meuschke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353F5-0185-4A89-9798-B77DD1A8ED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N=26 R ENGL 1030, N=15 W THEA 1030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353F5-0185-4A89-9798-B77DD1A8ED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7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0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5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0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4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3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DD409B-E867-4489-ABC2-55C8B18D394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D2C823-A63F-47FF-8BBA-43ACBBCF6C2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39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877" y="2160898"/>
            <a:ext cx="8014996" cy="1463040"/>
          </a:xfrm>
        </p:spPr>
        <p:txBody>
          <a:bodyPr>
            <a:noAutofit/>
          </a:bodyPr>
          <a:lstStyle/>
          <a:p>
            <a:r>
              <a:rPr lang="en-US" sz="4400" dirty="0"/>
              <a:t>Evaluating Learning Support</a:t>
            </a:r>
            <a:br>
              <a:rPr lang="en-US" sz="4400" dirty="0"/>
            </a:br>
            <a:r>
              <a:rPr lang="en-US" sz="4400" dirty="0"/>
              <a:t>Prerequisites:</a:t>
            </a:r>
            <a:br>
              <a:rPr lang="en-US" sz="4400" dirty="0"/>
            </a:br>
            <a:r>
              <a:rPr lang="en-US" sz="4400" dirty="0"/>
              <a:t>Improved Access through Revised Comparison Groups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877" y="459450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Dr. Jennifer Brezina</a:t>
            </a:r>
          </a:p>
          <a:p>
            <a:r>
              <a:rPr lang="en-US" dirty="0"/>
              <a:t>Volunteer State Community College</a:t>
            </a:r>
          </a:p>
          <a:p>
            <a:r>
              <a:rPr lang="en-US" dirty="0"/>
              <a:t>TASSR, October 2018</a:t>
            </a:r>
          </a:p>
        </p:txBody>
      </p:sp>
    </p:spTree>
    <p:extLst>
      <p:ext uri="{BB962C8B-B14F-4D97-AF65-F5344CB8AC3E}">
        <p14:creationId xmlns:p14="http://schemas.microsoft.com/office/powerpoint/2010/main" val="387777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Reasonable Prerequisite?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does the similarity in success rates tell you?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conclusions can you make?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does shifting the comparison group change the interpretation of the Fall 2015 data?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Should the prerequisite be maintained?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1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5FBF-E9EC-452B-A7A4-BEF29030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Data: Spring 2016 and Average Success Rates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53EC086-8757-4579-A4CD-290B41CD4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821012"/>
              </p:ext>
            </p:extLst>
          </p:nvPr>
        </p:nvGraphicFramePr>
        <p:xfrm>
          <a:off x="1568231" y="1986940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416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A226-3071-49E4-9BC5-333B702B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Data: SOCI 1010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9D7393F-0E10-44B2-820F-956BBED38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601405"/>
              </p:ext>
            </p:extLst>
          </p:nvPr>
        </p:nvGraphicFramePr>
        <p:xfrm>
          <a:off x="1192329" y="1868702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39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D362-9F4F-43FE-B279-499D4C5C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to Available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E1A28-819F-414B-85D2-073774A40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Small sample size of students placed into learning support in Fall 2015 pilot (example: only 40 pilot students in THEA 1030 in Fall 2015)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Small number of pilot courses (only four courses)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Anecdotal reports from faculty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Placement variables/validity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7729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4C66-2BFB-4302-B0C1-FE310562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Discussion – Reasonable Prerequisite?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E4CE1-D999-4E23-8B3C-B4B2A1085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does this additional data suggest?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does it complicate the previous data and earlier conclusions?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are reasonable criteria for prerequisites?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data should be considered?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6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Volunteer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Prerequisites removed from ART 1035, ENGL 2860, THEA 1030 for Fall 2018 at faculty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Ongoing discussion and campus-wide review of prerequisites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Continued discussion of supports for faculty and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Continued data collection and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95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Support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900" dirty="0"/>
              <a:t>What resources are needed to support students at varying levels of academic preparation?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900" dirty="0"/>
              <a:t>What types of support for students would be helpful?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900" dirty="0"/>
              <a:t>What types of support for faculty would be helpful?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900" dirty="0"/>
              <a:t>What types of support is helpful in the second and following semesters?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20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6C05E-3A19-4420-82A3-93029752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Research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ADCDD-1997-4606-8E59-DED09E0AF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data do we need to make good decisions?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can we use data more effectively?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do we move data conversations on our campuses (</a:t>
            </a:r>
            <a:r>
              <a:rPr lang="en-US" sz="3400" dirty="0"/>
              <a:t>“Compared to what?”)?</a:t>
            </a:r>
          </a:p>
        </p:txBody>
      </p:sp>
    </p:spTree>
    <p:extLst>
      <p:ext uri="{BB962C8B-B14F-4D97-AF65-F5344CB8AC3E}">
        <p14:creationId xmlns:p14="http://schemas.microsoft.com/office/powerpoint/2010/main" val="2150320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Campus 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do we create campus cultures that support students at varying levels of academic preparation?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do we communicate about student success?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How do we design and support better conversations around data?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Encourage student success by ensuring background skills and knowledge are in place before the class begins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Important for sequential curriculum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Important for non-sequential curriculum?</a:t>
            </a:r>
          </a:p>
        </p:txBody>
      </p:sp>
    </p:spTree>
    <p:extLst>
      <p:ext uri="{BB962C8B-B14F-4D97-AF65-F5344CB8AC3E}">
        <p14:creationId xmlns:p14="http://schemas.microsoft.com/office/powerpoint/2010/main" val="410758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 at Volunteer State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Many courses with prerequisites of college-level placement in reading and writing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Typical 1</a:t>
            </a:r>
            <a:r>
              <a:rPr lang="en-US" sz="3600" baseline="30000" dirty="0"/>
              <a:t>st</a:t>
            </a:r>
            <a:r>
              <a:rPr lang="en-US" sz="3600" dirty="0"/>
              <a:t> semester schedule for student needing reading and writing learning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ENGL 1010/0810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READ 0810/VSCC 1000 (College Success)</a:t>
            </a:r>
          </a:p>
        </p:txBody>
      </p:sp>
    </p:spTree>
    <p:extLst>
      <p:ext uri="{BB962C8B-B14F-4D97-AF65-F5344CB8AC3E}">
        <p14:creationId xmlns:p14="http://schemas.microsoft.com/office/powerpoint/2010/main" val="149149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2015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A small pilot group of students who had learning support placements were permitted to enroll in select General Education courses: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1305 students with ENGL 1010 placement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158 students with English Learning Support needs:</a:t>
            </a:r>
          </a:p>
          <a:p>
            <a:pPr marL="566928" lvl="3" indent="0">
              <a:buNone/>
            </a:pPr>
            <a:r>
              <a:rPr lang="en-US" sz="3600" dirty="0"/>
              <a:t>59 Reading, 86 Writing, 13 Both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3636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88208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81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Reasonable Prerequisite?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does the disparity in success rates tell you?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conclusions can you make?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Should the prerequisite be maintained?</a:t>
            </a:r>
          </a:p>
        </p:txBody>
      </p:sp>
    </p:spTree>
    <p:extLst>
      <p:ext uri="{BB962C8B-B14F-4D97-AF65-F5344CB8AC3E}">
        <p14:creationId xmlns:p14="http://schemas.microsoft.com/office/powerpoint/2010/main" val="44247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Comparison Group 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45985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718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Analysis: Grades Earned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327814"/>
              </p:ext>
            </p:extLst>
          </p:nvPr>
        </p:nvGraphicFramePr>
        <p:xfrm>
          <a:off x="1324069" y="1900051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87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Further Analysis: Substandard Grades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95282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7871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573</Words>
  <Application>Microsoft Office PowerPoint</Application>
  <PresentationFormat>Widescreen</PresentationFormat>
  <Paragraphs>73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Retrospect</vt:lpstr>
      <vt:lpstr>Evaluating Learning Support Prerequisites: Improved Access through Revised Comparison Groups</vt:lpstr>
      <vt:lpstr>Purpose of Prerequisites</vt:lpstr>
      <vt:lpstr>Prerequisites at Volunteer State </vt:lpstr>
      <vt:lpstr>Fall 2015 Pilot</vt:lpstr>
      <vt:lpstr>Initial Results</vt:lpstr>
      <vt:lpstr>Discussion: Reasonable Prerequisite?</vt:lpstr>
      <vt:lpstr>Revised Comparison Group Results</vt:lpstr>
      <vt:lpstr>Further Analysis: Grades Earned</vt:lpstr>
      <vt:lpstr>Further Analysis: Substandard Grades</vt:lpstr>
      <vt:lpstr>Discussion: Reasonable Prerequisite?</vt:lpstr>
      <vt:lpstr>Additional Data: Spring 2016 and Average Success Rates</vt:lpstr>
      <vt:lpstr>Additional Data: SOCI 1010</vt:lpstr>
      <vt:lpstr>Limits to Available Data</vt:lpstr>
      <vt:lpstr>More Discussion – Reasonable Prerequisite?</vt:lpstr>
      <vt:lpstr>Next Steps for Volunteer State</vt:lpstr>
      <vt:lpstr>Discussion: Support Implications</vt:lpstr>
      <vt:lpstr>Discussion: Research Implications</vt:lpstr>
      <vt:lpstr>Discussion: Campus Climate</vt:lpstr>
    </vt:vector>
  </TitlesOfParts>
  <Company>Volunteer State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Prerequisites</dc:title>
  <dc:creator>Brezina, Jennifer</dc:creator>
  <cp:lastModifiedBy>Samantha I</cp:lastModifiedBy>
  <cp:revision>57</cp:revision>
  <cp:lastPrinted>2018-10-03T14:03:01Z</cp:lastPrinted>
  <dcterms:created xsi:type="dcterms:W3CDTF">2017-11-08T22:56:35Z</dcterms:created>
  <dcterms:modified xsi:type="dcterms:W3CDTF">2019-03-14T13:01:44Z</dcterms:modified>
</cp:coreProperties>
</file>