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57" r:id="rId4"/>
    <p:sldId id="279" r:id="rId5"/>
    <p:sldId id="286" r:id="rId6"/>
    <p:sldId id="291" r:id="rId7"/>
    <p:sldId id="293" r:id="rId8"/>
    <p:sldId id="292" r:id="rId9"/>
    <p:sldId id="288" r:id="rId10"/>
    <p:sldId id="294" r:id="rId11"/>
    <p:sldId id="287" r:id="rId12"/>
    <p:sldId id="278" r:id="rId13"/>
    <p:sldId id="285" r:id="rId14"/>
    <p:sldId id="284" r:id="rId15"/>
    <p:sldId id="269" r:id="rId16"/>
    <p:sldId id="280" r:id="rId17"/>
    <p:sldId id="289" r:id="rId18"/>
    <p:sldId id="281" r:id="rId19"/>
    <p:sldId id="271" r:id="rId20"/>
    <p:sldId id="282" r:id="rId21"/>
    <p:sldId id="272" r:id="rId22"/>
    <p:sldId id="274" r:id="rId23"/>
    <p:sldId id="275" r:id="rId24"/>
    <p:sldId id="283" r:id="rId25"/>
    <p:sldId id="290"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4660"/>
  </p:normalViewPr>
  <p:slideViewPr>
    <p:cSldViewPr>
      <p:cViewPr varScale="1">
        <p:scale>
          <a:sx n="86" d="100"/>
          <a:sy n="86" d="100"/>
        </p:scale>
        <p:origin x="1267"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8A62A-C159-4525-A68C-800D11C5727B}" type="datetimeFigureOut">
              <a:rPr lang="en-US" smtClean="0"/>
              <a:t>10/21/2017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6F2E3-6869-4298-BCFD-E8D5A5A8C4FA}" type="slidenum">
              <a:rPr lang="en-US" smtClean="0"/>
              <a:t>‹#›</a:t>
            </a:fld>
            <a:endParaRPr lang="en-US"/>
          </a:p>
        </p:txBody>
      </p:sp>
    </p:spTree>
    <p:extLst>
      <p:ext uri="{BB962C8B-B14F-4D97-AF65-F5344CB8AC3E}">
        <p14:creationId xmlns:p14="http://schemas.microsoft.com/office/powerpoint/2010/main" val="1458413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10/21/2017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5291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Song Lyrics Activity </a:t>
            </a:r>
          </a:p>
        </p:txBody>
      </p:sp>
      <p:sp>
        <p:nvSpPr>
          <p:cNvPr id="3" name="Subtitle 2"/>
          <p:cNvSpPr>
            <a:spLocks noGrp="1"/>
          </p:cNvSpPr>
          <p:nvPr>
            <p:ph type="subTitle" idx="1"/>
          </p:nvPr>
        </p:nvSpPr>
        <p:spPr>
          <a:xfrm>
            <a:off x="730249" y="4344988"/>
            <a:ext cx="7681913" cy="1446212"/>
          </a:xfrm>
        </p:spPr>
        <p:txBody>
          <a:bodyPr>
            <a:normAutofit/>
          </a:bodyPr>
          <a:lstStyle/>
          <a:p>
            <a:r>
              <a:rPr lang="en-US"/>
              <a:t>Katie Gruber, M.A.</a:t>
            </a:r>
            <a:endParaRPr lang="en-US" dirty="0"/>
          </a:p>
          <a:p>
            <a:r>
              <a:rPr lang="en-US" dirty="0"/>
              <a:t>Lecturer</a:t>
            </a:r>
          </a:p>
          <a:p>
            <a:r>
              <a:rPr lang="en-US" i="1" dirty="0"/>
              <a:t>Middle Tennessee State University</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Simile</a:t>
            </a:r>
          </a:p>
        </p:txBody>
      </p:sp>
      <p:sp>
        <p:nvSpPr>
          <p:cNvPr id="3" name="Content Placeholder 2"/>
          <p:cNvSpPr>
            <a:spLocks noGrp="1"/>
          </p:cNvSpPr>
          <p:nvPr>
            <p:ph idx="1"/>
          </p:nvPr>
        </p:nvSpPr>
        <p:spPr>
          <a:xfrm>
            <a:off x="594360" y="1981200"/>
            <a:ext cx="7955280" cy="4282440"/>
          </a:xfrm>
        </p:spPr>
        <p:txBody>
          <a:bodyPr>
            <a:normAutofit lnSpcReduction="10000"/>
          </a:bodyPr>
          <a:lstStyle/>
          <a:p>
            <a:pPr marL="0" indent="0" algn="ctr">
              <a:buNone/>
            </a:pPr>
            <a:endParaRPr lang="en-US" sz="1400" i="1" dirty="0"/>
          </a:p>
          <a:p>
            <a:pPr marL="0" indent="0" algn="ctr">
              <a:buNone/>
            </a:pPr>
            <a:r>
              <a:rPr lang="en-US" sz="3000" i="1" dirty="0"/>
              <a:t>“You change your mind like </a:t>
            </a:r>
            <a:br>
              <a:rPr lang="en-US" sz="3000" i="1" dirty="0"/>
            </a:br>
            <a:r>
              <a:rPr lang="en-US" sz="3000" i="1" dirty="0"/>
              <a:t>a girl changes clothes.”</a:t>
            </a:r>
          </a:p>
          <a:p>
            <a:pPr marL="0" indent="0" algn="ctr">
              <a:buNone/>
            </a:pPr>
            <a:r>
              <a:rPr lang="en-US" sz="2000" i="1" dirty="0"/>
              <a:t>-- </a:t>
            </a:r>
            <a:r>
              <a:rPr lang="en-US" sz="2000" dirty="0"/>
              <a:t>Perry, Dr. Luke, &amp; Max Martin</a:t>
            </a:r>
            <a:endParaRPr lang="en-US" sz="2000" i="1" dirty="0"/>
          </a:p>
          <a:p>
            <a:pPr marL="0" indent="0">
              <a:buNone/>
            </a:pPr>
            <a:endParaRPr lang="en-US" i="1" dirty="0"/>
          </a:p>
          <a:p>
            <a:pPr marL="0" indent="0">
              <a:buNone/>
            </a:pPr>
            <a:endParaRPr lang="en-US" i="1" dirty="0"/>
          </a:p>
          <a:p>
            <a:pPr marL="0" indent="0">
              <a:buNone/>
            </a:pPr>
            <a:endParaRPr lang="en-US" i="1" dirty="0"/>
          </a:p>
          <a:p>
            <a:pPr marL="0" indent="0" algn="ctr">
              <a:buNone/>
            </a:pPr>
            <a:r>
              <a:rPr lang="en-US" sz="3000" i="1" dirty="0"/>
              <a:t>“She’s got me twisted like </a:t>
            </a:r>
            <a:br>
              <a:rPr lang="en-US" sz="3000" i="1" dirty="0"/>
            </a:br>
            <a:r>
              <a:rPr lang="en-US" sz="3000" i="1" dirty="0"/>
              <a:t>an old beach roller coaster.” </a:t>
            </a:r>
          </a:p>
          <a:p>
            <a:pPr marL="0" indent="0" algn="ctr">
              <a:buNone/>
            </a:pPr>
            <a:r>
              <a:rPr lang="en-US" sz="2000" i="1" dirty="0"/>
              <a:t>--</a:t>
            </a:r>
            <a:r>
              <a:rPr lang="en-US" sz="3000" i="1" dirty="0"/>
              <a:t> </a:t>
            </a:r>
            <a:r>
              <a:rPr lang="en-US" sz="2000" dirty="0"/>
              <a:t>Michael Carter &amp; Cole </a:t>
            </a:r>
            <a:r>
              <a:rPr lang="en-US" sz="2000" dirty="0" err="1"/>
              <a:t>Swindell</a:t>
            </a:r>
            <a:endParaRPr lang="en-US" sz="2000" i="1" dirty="0"/>
          </a:p>
        </p:txBody>
      </p:sp>
    </p:spTree>
    <p:extLst>
      <p:ext uri="{BB962C8B-B14F-4D97-AF65-F5344CB8AC3E}">
        <p14:creationId xmlns:p14="http://schemas.microsoft.com/office/powerpoint/2010/main" val="2192852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Metaphor</a:t>
            </a:r>
          </a:p>
        </p:txBody>
      </p:sp>
      <p:sp>
        <p:nvSpPr>
          <p:cNvPr id="3" name="Content Placeholder 2"/>
          <p:cNvSpPr>
            <a:spLocks noGrp="1"/>
          </p:cNvSpPr>
          <p:nvPr>
            <p:ph idx="1"/>
          </p:nvPr>
        </p:nvSpPr>
        <p:spPr>
          <a:xfrm>
            <a:off x="1905000" y="2438400"/>
            <a:ext cx="6248400" cy="2111347"/>
          </a:xfrm>
        </p:spPr>
        <p:txBody>
          <a:bodyPr/>
          <a:lstStyle/>
          <a:p>
            <a:pPr marL="0" indent="0">
              <a:buNone/>
            </a:pPr>
            <a:r>
              <a:rPr lang="en-US" i="1" dirty="0"/>
              <a:t>“On this broken merry-go-'round</a:t>
            </a:r>
            <a:br>
              <a:rPr lang="en-US" i="1" dirty="0"/>
            </a:br>
            <a:r>
              <a:rPr lang="en-US" i="1" dirty="0"/>
              <a:t>And 'round and 'round we go, </a:t>
            </a:r>
            <a:br>
              <a:rPr lang="en-US" i="1" dirty="0"/>
            </a:br>
            <a:r>
              <a:rPr lang="en-US" i="1" dirty="0"/>
              <a:t>Where it stops, nobody knows”</a:t>
            </a:r>
          </a:p>
          <a:p>
            <a:pPr marL="0" indent="0">
              <a:buNone/>
            </a:pPr>
            <a:r>
              <a:rPr lang="en-US" sz="2000" i="1" dirty="0"/>
              <a:t>-- </a:t>
            </a:r>
            <a:r>
              <a:rPr lang="en-US" sz="2000" dirty="0"/>
              <a:t>Kacey Musgraves, Josh Osborne, Shane </a:t>
            </a:r>
            <a:r>
              <a:rPr lang="en-US" sz="2000" dirty="0" err="1"/>
              <a:t>McAnally</a:t>
            </a:r>
            <a:br>
              <a:rPr lang="en-US" i="1" dirty="0"/>
            </a:br>
            <a:endParaRPr lang="en-US" dirty="0"/>
          </a:p>
        </p:txBody>
      </p:sp>
    </p:spTree>
    <p:extLst>
      <p:ext uri="{BB962C8B-B14F-4D97-AF65-F5344CB8AC3E}">
        <p14:creationId xmlns:p14="http://schemas.microsoft.com/office/powerpoint/2010/main" val="301097547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381000" y="1411552"/>
            <a:ext cx="8382000" cy="1932837"/>
          </a:xfrm>
        </p:spPr>
        <p:txBody>
          <a:bodyPr/>
          <a:lstStyle/>
          <a:p>
            <a:r>
              <a:rPr lang="en-US" dirty="0"/>
              <a:t>Appraisal</a:t>
            </a:r>
          </a:p>
          <a:p>
            <a:pPr lvl="1"/>
            <a:r>
              <a:rPr lang="en-US" dirty="0"/>
              <a:t>My observations</a:t>
            </a:r>
          </a:p>
          <a:p>
            <a:pPr lvl="1"/>
            <a:r>
              <a:rPr lang="en-US" dirty="0"/>
              <a:t>Survey of 58 students, Spring 2017</a:t>
            </a:r>
          </a:p>
          <a:p>
            <a:pPr marL="0" indent="0">
              <a:buNone/>
            </a:pPr>
            <a:endParaRPr lang="en-US" dirty="0"/>
          </a:p>
        </p:txBody>
      </p:sp>
    </p:spTree>
    <p:extLst>
      <p:ext uri="{BB962C8B-B14F-4D97-AF65-F5344CB8AC3E}">
        <p14:creationId xmlns:p14="http://schemas.microsoft.com/office/powerpoint/2010/main" val="35136356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200000"/>
            <a:ext cx="8229600" cy="369332"/>
          </a:xfrm>
          <a:prstGeom prst="rect">
            <a:avLst/>
          </a:prstGeom>
          <a:noFill/>
        </p:spPr>
        <p:txBody>
          <a:bodyPr wrap="square" rtlCol="0"/>
          <a:lstStyle/>
          <a:p>
            <a:r>
              <a:rPr lang="en-US" sz="2200" dirty="0"/>
              <a:t>Q2 - First, I would like to ask you a few questions about your perceptions BEFORE you read Chapter 12 or listened to the lecture on Chapter 12 in class.  Prior to reading Chapter 12 or listening to the class lecture:</a:t>
            </a:r>
          </a:p>
        </p:txBody>
      </p:sp>
      <p:pic>
        <p:nvPicPr>
          <p:cNvPr id="3" name="Object 2"/>
          <p:cNvPicPr>
            <a:picLocks noChangeAspect="1"/>
          </p:cNvPicPr>
          <p:nvPr/>
        </p:nvPicPr>
        <p:blipFill>
          <a:blip r:embed="rId2" cstate="print"/>
          <a:stretch>
            <a:fillRect/>
          </a:stretch>
        </p:blipFill>
        <p:spPr>
          <a:xfrm>
            <a:off x="615834" y="1752600"/>
            <a:ext cx="7848600" cy="4905375"/>
          </a:xfrm>
          <a:prstGeom prst="rect">
            <a:avLst/>
          </a:prstGeom>
        </p:spPr>
      </p:pic>
    </p:spTree>
    <p:extLst>
      <p:ext uri="{BB962C8B-B14F-4D97-AF65-F5344CB8AC3E}">
        <p14:creationId xmlns:p14="http://schemas.microsoft.com/office/powerpoint/2010/main" val="50529752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81000" y="533401"/>
            <a:ext cx="8382000" cy="1066800"/>
          </a:xfrm>
        </p:spPr>
        <p:txBody>
          <a:bodyPr/>
          <a:lstStyle/>
          <a:p>
            <a:pPr marL="0" indent="0">
              <a:buNone/>
            </a:pPr>
            <a:r>
              <a:rPr lang="en-US" sz="2200" dirty="0"/>
              <a:t>Q2 - First, I would like to ask you a few questions about your perceptions BEFORE you read Chapter 12 or listened to the lecture on Chapter 12 in class.  Prior to reading Chapter 12 or listening to the class lecture:</a:t>
            </a:r>
          </a:p>
          <a:p>
            <a:pPr marL="0" indent="0">
              <a:buNone/>
            </a:pP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450416292"/>
              </p:ext>
            </p:extLst>
          </p:nvPr>
        </p:nvGraphicFramePr>
        <p:xfrm>
          <a:off x="1143000" y="1828800"/>
          <a:ext cx="6400800" cy="4658358"/>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377007">
                <a:tc>
                  <a:txBody>
                    <a:bodyPr/>
                    <a:lstStyle/>
                    <a:p>
                      <a:r>
                        <a:rPr lang="en-US" dirty="0">
                          <a:solidFill>
                            <a:sysClr val="windowText" lastClr="000000"/>
                          </a:solidFill>
                        </a:rPr>
                        <a:t>Answer</a:t>
                      </a:r>
                    </a:p>
                  </a:txBody>
                  <a:tcPr/>
                </a:tc>
                <a:tc>
                  <a:txBody>
                    <a:bodyPr/>
                    <a:lstStyle/>
                    <a:p>
                      <a:r>
                        <a:rPr lang="en-US" dirty="0">
                          <a:solidFill>
                            <a:sysClr val="windowText" lastClr="000000"/>
                          </a:solidFill>
                        </a:rPr>
                        <a:t>%</a:t>
                      </a:r>
                    </a:p>
                  </a:txBody>
                  <a:tcPr/>
                </a:tc>
                <a:extLst>
                  <a:ext uri="{0D108BD9-81ED-4DB2-BD59-A6C34878D82A}">
                    <a16:rowId xmlns:a16="http://schemas.microsoft.com/office/drawing/2014/main" val="10000"/>
                  </a:ext>
                </a:extLst>
              </a:tr>
              <a:tr h="377007">
                <a:tc>
                  <a:txBody>
                    <a:bodyPr/>
                    <a:lstStyle/>
                    <a:p>
                      <a:r>
                        <a:rPr lang="en-US" dirty="0"/>
                        <a:t>I</a:t>
                      </a:r>
                      <a:r>
                        <a:rPr lang="en-US" baseline="0" dirty="0"/>
                        <a:t> knew a great deal about language devices…</a:t>
                      </a:r>
                      <a:endParaRPr lang="en-US" dirty="0"/>
                    </a:p>
                  </a:txBody>
                  <a:tcPr>
                    <a:noFill/>
                  </a:tcPr>
                </a:tc>
                <a:tc>
                  <a:txBody>
                    <a:bodyPr/>
                    <a:lstStyle/>
                    <a:p>
                      <a:r>
                        <a:rPr lang="en-US" dirty="0"/>
                        <a:t>65.5%</a:t>
                      </a:r>
                    </a:p>
                  </a:txBody>
                  <a:tcPr>
                    <a:noFill/>
                  </a:tcPr>
                </a:tc>
                <a:extLst>
                  <a:ext uri="{0D108BD9-81ED-4DB2-BD59-A6C34878D82A}">
                    <a16:rowId xmlns:a16="http://schemas.microsoft.com/office/drawing/2014/main" val="10001"/>
                  </a:ext>
                </a:extLst>
              </a:tr>
              <a:tr h="650724">
                <a:tc>
                  <a:txBody>
                    <a:bodyPr/>
                    <a:lstStyle/>
                    <a:p>
                      <a:r>
                        <a:rPr lang="en-US" dirty="0"/>
                        <a:t>I knew a great deal about how to create</a:t>
                      </a:r>
                      <a:r>
                        <a:rPr lang="en-US" baseline="0" dirty="0"/>
                        <a:t> language devices… </a:t>
                      </a:r>
                      <a:endParaRPr lang="en-US" dirty="0"/>
                    </a:p>
                  </a:txBody>
                  <a:tcPr>
                    <a:noFill/>
                  </a:tcPr>
                </a:tc>
                <a:tc>
                  <a:txBody>
                    <a:bodyPr/>
                    <a:lstStyle/>
                    <a:p>
                      <a:r>
                        <a:rPr lang="en-US" dirty="0"/>
                        <a:t>65.5%</a:t>
                      </a:r>
                    </a:p>
                  </a:txBody>
                  <a:tcPr>
                    <a:noFill/>
                  </a:tcPr>
                </a:tc>
                <a:extLst>
                  <a:ext uri="{0D108BD9-81ED-4DB2-BD59-A6C34878D82A}">
                    <a16:rowId xmlns:a16="http://schemas.microsoft.com/office/drawing/2014/main" val="10002"/>
                  </a:ext>
                </a:extLst>
              </a:tr>
              <a:tr h="650724">
                <a:tc>
                  <a:txBody>
                    <a:bodyPr/>
                    <a:lstStyle/>
                    <a:p>
                      <a:r>
                        <a:rPr lang="en-US" dirty="0"/>
                        <a:t>I would have been able to develop</a:t>
                      </a:r>
                      <a:r>
                        <a:rPr lang="en-US" baseline="0" dirty="0"/>
                        <a:t> a language device… </a:t>
                      </a:r>
                      <a:endParaRPr lang="en-US" dirty="0"/>
                    </a:p>
                  </a:txBody>
                  <a:tcPr>
                    <a:noFill/>
                  </a:tcPr>
                </a:tc>
                <a:tc>
                  <a:txBody>
                    <a:bodyPr/>
                    <a:lstStyle/>
                    <a:p>
                      <a:r>
                        <a:rPr lang="en-US" dirty="0"/>
                        <a:t>63.7%</a:t>
                      </a:r>
                    </a:p>
                  </a:txBody>
                  <a:tcPr>
                    <a:noFill/>
                  </a:tcPr>
                </a:tc>
                <a:extLst>
                  <a:ext uri="{0D108BD9-81ED-4DB2-BD59-A6C34878D82A}">
                    <a16:rowId xmlns:a16="http://schemas.microsoft.com/office/drawing/2014/main" val="10003"/>
                  </a:ext>
                </a:extLst>
              </a:tr>
              <a:tr h="650724">
                <a:tc>
                  <a:txBody>
                    <a:bodyPr/>
                    <a:lstStyle/>
                    <a:p>
                      <a:r>
                        <a:rPr lang="en-US" dirty="0"/>
                        <a:t>I would have been able to incorporate a language device… </a:t>
                      </a:r>
                    </a:p>
                  </a:txBody>
                  <a:tcPr>
                    <a:noFill/>
                  </a:tcPr>
                </a:tc>
                <a:tc>
                  <a:txBody>
                    <a:bodyPr/>
                    <a:lstStyle/>
                    <a:p>
                      <a:r>
                        <a:rPr lang="en-US" dirty="0"/>
                        <a:t>58.6%</a:t>
                      </a:r>
                    </a:p>
                  </a:txBody>
                  <a:tcPr>
                    <a:noFill/>
                  </a:tcPr>
                </a:tc>
                <a:extLst>
                  <a:ext uri="{0D108BD9-81ED-4DB2-BD59-A6C34878D82A}">
                    <a16:rowId xmlns:a16="http://schemas.microsoft.com/office/drawing/2014/main" val="10004"/>
                  </a:ext>
                </a:extLst>
              </a:tr>
              <a:tr h="650724">
                <a:tc>
                  <a:txBody>
                    <a:bodyPr/>
                    <a:lstStyle/>
                    <a:p>
                      <a:r>
                        <a:rPr lang="en-US" dirty="0"/>
                        <a:t>I would have felt confident using simile and metaphor</a:t>
                      </a:r>
                      <a:r>
                        <a:rPr lang="en-US" baseline="0" dirty="0"/>
                        <a:t>… </a:t>
                      </a:r>
                      <a:endParaRPr lang="en-US" dirty="0"/>
                    </a:p>
                  </a:txBody>
                  <a:tcPr>
                    <a:noFill/>
                  </a:tcPr>
                </a:tc>
                <a:tc>
                  <a:txBody>
                    <a:bodyPr/>
                    <a:lstStyle/>
                    <a:p>
                      <a:r>
                        <a:rPr lang="en-US" dirty="0"/>
                        <a:t>53.4%</a:t>
                      </a:r>
                    </a:p>
                  </a:txBody>
                  <a:tcPr>
                    <a:noFill/>
                  </a:tcPr>
                </a:tc>
                <a:extLst>
                  <a:ext uri="{0D108BD9-81ED-4DB2-BD59-A6C34878D82A}">
                    <a16:rowId xmlns:a16="http://schemas.microsoft.com/office/drawing/2014/main" val="10005"/>
                  </a:ext>
                </a:extLst>
              </a:tr>
              <a:tr h="650724">
                <a:tc>
                  <a:txBody>
                    <a:bodyPr/>
                    <a:lstStyle/>
                    <a:p>
                      <a:r>
                        <a:rPr lang="en-US" dirty="0"/>
                        <a:t>I would have been able to describe</a:t>
                      </a:r>
                      <a:r>
                        <a:rPr lang="en-US" baseline="0" dirty="0"/>
                        <a:t> the importance of… </a:t>
                      </a:r>
                      <a:endParaRPr lang="en-US" dirty="0"/>
                    </a:p>
                  </a:txBody>
                  <a:tcPr>
                    <a:noFill/>
                  </a:tcPr>
                </a:tc>
                <a:tc>
                  <a:txBody>
                    <a:bodyPr/>
                    <a:lstStyle/>
                    <a:p>
                      <a:r>
                        <a:rPr lang="en-US" dirty="0"/>
                        <a:t>43.1%</a:t>
                      </a:r>
                    </a:p>
                  </a:txBody>
                  <a:tcPr>
                    <a:noFill/>
                  </a:tcPr>
                </a:tc>
                <a:extLst>
                  <a:ext uri="{0D108BD9-81ED-4DB2-BD59-A6C34878D82A}">
                    <a16:rowId xmlns:a16="http://schemas.microsoft.com/office/drawing/2014/main" val="10006"/>
                  </a:ext>
                </a:extLst>
              </a:tr>
              <a:tr h="650724">
                <a:tc>
                  <a:txBody>
                    <a:bodyPr/>
                    <a:lstStyle/>
                    <a:p>
                      <a:r>
                        <a:rPr lang="en-US" dirty="0"/>
                        <a:t>I would have been able to find multiple examples</a:t>
                      </a:r>
                      <a:r>
                        <a:rPr lang="en-US" baseline="0" dirty="0"/>
                        <a:t> of… </a:t>
                      </a:r>
                      <a:endParaRPr lang="en-US" dirty="0"/>
                    </a:p>
                  </a:txBody>
                  <a:tcPr>
                    <a:noFill/>
                  </a:tcPr>
                </a:tc>
                <a:tc>
                  <a:txBody>
                    <a:bodyPr/>
                    <a:lstStyle/>
                    <a:p>
                      <a:r>
                        <a:rPr lang="en-US" dirty="0"/>
                        <a:t>70.6%</a:t>
                      </a:r>
                    </a:p>
                  </a:txBody>
                  <a:tcP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804638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88039985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1000" y="457201"/>
            <a:ext cx="8382000" cy="1219200"/>
          </a:xfrm>
        </p:spPr>
        <p:txBody>
          <a:bodyPr/>
          <a:lstStyle/>
          <a:p>
            <a:pPr marL="0" indent="0">
              <a:buNone/>
            </a:pPr>
            <a:r>
              <a:rPr lang="en-US" sz="2200" dirty="0"/>
              <a:t>Q3 - Now, I would like to ask you a few questions about your perceptions AFTER you completed this song lyrics class activity.  After completing this activity in class:</a:t>
            </a:r>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16104738"/>
              </p:ext>
            </p:extLst>
          </p:nvPr>
        </p:nvGraphicFramePr>
        <p:xfrm>
          <a:off x="838199" y="1695450"/>
          <a:ext cx="6638925" cy="4476750"/>
        </p:xfrm>
        <a:graphic>
          <a:graphicData uri="http://schemas.openxmlformats.org/drawingml/2006/table">
            <a:tbl>
              <a:tblPr firstRow="1" bandRow="1">
                <a:tableStyleId>{5C22544A-7EE6-4342-B048-85BDC9FD1C3A}</a:tableStyleId>
              </a:tblPr>
              <a:tblGrid>
                <a:gridCol w="4979194">
                  <a:extLst>
                    <a:ext uri="{9D8B030D-6E8A-4147-A177-3AD203B41FA5}">
                      <a16:colId xmlns:a16="http://schemas.microsoft.com/office/drawing/2014/main" val="20000"/>
                    </a:ext>
                  </a:extLst>
                </a:gridCol>
                <a:gridCol w="1659731">
                  <a:extLst>
                    <a:ext uri="{9D8B030D-6E8A-4147-A177-3AD203B41FA5}">
                      <a16:colId xmlns:a16="http://schemas.microsoft.com/office/drawing/2014/main" val="20001"/>
                    </a:ext>
                  </a:extLst>
                </a:gridCol>
              </a:tblGrid>
              <a:tr h="437329">
                <a:tc>
                  <a:txBody>
                    <a:bodyPr/>
                    <a:lstStyle/>
                    <a:p>
                      <a:r>
                        <a:rPr lang="en-US" dirty="0">
                          <a:solidFill>
                            <a:sysClr val="windowText" lastClr="000000"/>
                          </a:solidFill>
                        </a:rPr>
                        <a:t>Answer</a:t>
                      </a:r>
                    </a:p>
                  </a:txBody>
                  <a:tcPr/>
                </a:tc>
                <a:tc>
                  <a:txBody>
                    <a:bodyPr/>
                    <a:lstStyle/>
                    <a:p>
                      <a:r>
                        <a:rPr lang="en-US" dirty="0">
                          <a:solidFill>
                            <a:sysClr val="windowText" lastClr="000000"/>
                          </a:solidFill>
                        </a:rPr>
                        <a:t>%</a:t>
                      </a:r>
                    </a:p>
                  </a:txBody>
                  <a:tcPr/>
                </a:tc>
                <a:extLst>
                  <a:ext uri="{0D108BD9-81ED-4DB2-BD59-A6C34878D82A}">
                    <a16:rowId xmlns:a16="http://schemas.microsoft.com/office/drawing/2014/main" val="10000"/>
                  </a:ext>
                </a:extLst>
              </a:tr>
              <a:tr h="698071">
                <a:tc>
                  <a:txBody>
                    <a:bodyPr/>
                    <a:lstStyle/>
                    <a:p>
                      <a:r>
                        <a:rPr lang="en-US" dirty="0"/>
                        <a:t>I</a:t>
                      </a:r>
                      <a:r>
                        <a:rPr lang="en-US" baseline="0" dirty="0"/>
                        <a:t> now know a great deal about language devices…</a:t>
                      </a:r>
                      <a:endParaRPr lang="en-US" dirty="0"/>
                    </a:p>
                  </a:txBody>
                  <a:tcPr>
                    <a:noFill/>
                  </a:tcPr>
                </a:tc>
                <a:tc>
                  <a:txBody>
                    <a:bodyPr/>
                    <a:lstStyle/>
                    <a:p>
                      <a:r>
                        <a:rPr lang="en-US" dirty="0"/>
                        <a:t>77.5%</a:t>
                      </a:r>
                    </a:p>
                  </a:txBody>
                  <a:tcPr>
                    <a:noFill/>
                  </a:tcPr>
                </a:tc>
                <a:extLst>
                  <a:ext uri="{0D108BD9-81ED-4DB2-BD59-A6C34878D82A}">
                    <a16:rowId xmlns:a16="http://schemas.microsoft.com/office/drawing/2014/main" val="10001"/>
                  </a:ext>
                </a:extLst>
              </a:tr>
              <a:tr h="693628">
                <a:tc>
                  <a:txBody>
                    <a:bodyPr/>
                    <a:lstStyle/>
                    <a:p>
                      <a:r>
                        <a:rPr lang="en-US" dirty="0"/>
                        <a:t>I now know a great deal about how to create</a:t>
                      </a:r>
                      <a:r>
                        <a:rPr lang="en-US" baseline="0" dirty="0"/>
                        <a:t> language devices… </a:t>
                      </a:r>
                      <a:endParaRPr lang="en-US" dirty="0"/>
                    </a:p>
                  </a:txBody>
                  <a:tcPr>
                    <a:noFill/>
                  </a:tcPr>
                </a:tc>
                <a:tc>
                  <a:txBody>
                    <a:bodyPr/>
                    <a:lstStyle/>
                    <a:p>
                      <a:r>
                        <a:rPr lang="en-US" dirty="0"/>
                        <a:t>70.6%</a:t>
                      </a:r>
                    </a:p>
                  </a:txBody>
                  <a:tcPr>
                    <a:noFill/>
                  </a:tcPr>
                </a:tc>
                <a:extLst>
                  <a:ext uri="{0D108BD9-81ED-4DB2-BD59-A6C34878D82A}">
                    <a16:rowId xmlns:a16="http://schemas.microsoft.com/office/drawing/2014/main" val="10002"/>
                  </a:ext>
                </a:extLst>
              </a:tr>
              <a:tr h="590322">
                <a:tc>
                  <a:txBody>
                    <a:bodyPr/>
                    <a:lstStyle/>
                    <a:p>
                      <a:r>
                        <a:rPr lang="en-US" dirty="0"/>
                        <a:t>I am now able to develop </a:t>
                      </a:r>
                      <a:r>
                        <a:rPr lang="en-US" baseline="0" dirty="0"/>
                        <a:t>a language device… </a:t>
                      </a:r>
                      <a:endParaRPr lang="en-US" dirty="0"/>
                    </a:p>
                  </a:txBody>
                  <a:tcPr>
                    <a:noFill/>
                  </a:tcPr>
                </a:tc>
                <a:tc>
                  <a:txBody>
                    <a:bodyPr/>
                    <a:lstStyle/>
                    <a:p>
                      <a:r>
                        <a:rPr lang="en-US" dirty="0"/>
                        <a:t>70.6%</a:t>
                      </a:r>
                    </a:p>
                  </a:txBody>
                  <a:tcPr>
                    <a:noFill/>
                  </a:tcPr>
                </a:tc>
                <a:extLst>
                  <a:ext uri="{0D108BD9-81ED-4DB2-BD59-A6C34878D82A}">
                    <a16:rowId xmlns:a16="http://schemas.microsoft.com/office/drawing/2014/main" val="10003"/>
                  </a:ext>
                </a:extLst>
              </a:tr>
              <a:tr h="495448">
                <a:tc>
                  <a:txBody>
                    <a:bodyPr/>
                    <a:lstStyle/>
                    <a:p>
                      <a:r>
                        <a:rPr lang="en-US" dirty="0"/>
                        <a:t>I am now able to incorporate a language device… </a:t>
                      </a:r>
                    </a:p>
                  </a:txBody>
                  <a:tcPr>
                    <a:noFill/>
                  </a:tcPr>
                </a:tc>
                <a:tc>
                  <a:txBody>
                    <a:bodyPr/>
                    <a:lstStyle/>
                    <a:p>
                      <a:r>
                        <a:rPr lang="en-US" dirty="0"/>
                        <a:t>72.4%</a:t>
                      </a:r>
                    </a:p>
                  </a:txBody>
                  <a:tcPr>
                    <a:noFill/>
                  </a:tcPr>
                </a:tc>
                <a:extLst>
                  <a:ext uri="{0D108BD9-81ED-4DB2-BD59-A6C34878D82A}">
                    <a16:rowId xmlns:a16="http://schemas.microsoft.com/office/drawing/2014/main" val="10004"/>
                  </a:ext>
                </a:extLst>
              </a:tr>
              <a:tr h="495448">
                <a:tc>
                  <a:txBody>
                    <a:bodyPr/>
                    <a:lstStyle/>
                    <a:p>
                      <a:r>
                        <a:rPr lang="en-US" dirty="0"/>
                        <a:t>I now</a:t>
                      </a:r>
                      <a:r>
                        <a:rPr lang="en-US" baseline="0" dirty="0"/>
                        <a:t> feel </a:t>
                      </a:r>
                      <a:r>
                        <a:rPr lang="en-US" dirty="0"/>
                        <a:t>confident using simile and metaphor</a:t>
                      </a:r>
                      <a:r>
                        <a:rPr lang="en-US" baseline="0" dirty="0"/>
                        <a:t>… </a:t>
                      </a:r>
                      <a:endParaRPr lang="en-US" dirty="0"/>
                    </a:p>
                  </a:txBody>
                  <a:tcPr>
                    <a:noFill/>
                  </a:tcPr>
                </a:tc>
                <a:tc>
                  <a:txBody>
                    <a:bodyPr/>
                    <a:lstStyle/>
                    <a:p>
                      <a:r>
                        <a:rPr lang="en-US" dirty="0"/>
                        <a:t>70.6%</a:t>
                      </a:r>
                    </a:p>
                  </a:txBody>
                  <a:tcPr>
                    <a:noFill/>
                  </a:tcPr>
                </a:tc>
                <a:extLst>
                  <a:ext uri="{0D108BD9-81ED-4DB2-BD59-A6C34878D82A}">
                    <a16:rowId xmlns:a16="http://schemas.microsoft.com/office/drawing/2014/main" val="10005"/>
                  </a:ext>
                </a:extLst>
              </a:tr>
              <a:tr h="495448">
                <a:tc>
                  <a:txBody>
                    <a:bodyPr/>
                    <a:lstStyle/>
                    <a:p>
                      <a:r>
                        <a:rPr lang="en-US" dirty="0"/>
                        <a:t>I am now able to describe</a:t>
                      </a:r>
                      <a:r>
                        <a:rPr lang="en-US" baseline="0" dirty="0"/>
                        <a:t> the importance of… </a:t>
                      </a:r>
                      <a:endParaRPr lang="en-US" dirty="0"/>
                    </a:p>
                  </a:txBody>
                  <a:tcPr>
                    <a:noFill/>
                  </a:tcPr>
                </a:tc>
                <a:tc>
                  <a:txBody>
                    <a:bodyPr/>
                    <a:lstStyle/>
                    <a:p>
                      <a:r>
                        <a:rPr lang="en-US" dirty="0"/>
                        <a:t>63.7%</a:t>
                      </a:r>
                    </a:p>
                  </a:txBody>
                  <a:tcPr>
                    <a:noFill/>
                  </a:tcPr>
                </a:tc>
                <a:extLst>
                  <a:ext uri="{0D108BD9-81ED-4DB2-BD59-A6C34878D82A}">
                    <a16:rowId xmlns:a16="http://schemas.microsoft.com/office/drawing/2014/main" val="10006"/>
                  </a:ext>
                </a:extLst>
              </a:tr>
              <a:tr h="571056">
                <a:tc>
                  <a:txBody>
                    <a:bodyPr/>
                    <a:lstStyle/>
                    <a:p>
                      <a:r>
                        <a:rPr lang="en-US" dirty="0"/>
                        <a:t>I am now able to find multiple examples</a:t>
                      </a:r>
                      <a:r>
                        <a:rPr lang="en-US" baseline="0" dirty="0"/>
                        <a:t> of… </a:t>
                      </a:r>
                      <a:endParaRPr lang="en-US" dirty="0"/>
                    </a:p>
                  </a:txBody>
                  <a:tcPr>
                    <a:noFill/>
                  </a:tcPr>
                </a:tc>
                <a:tc>
                  <a:txBody>
                    <a:bodyPr/>
                    <a:lstStyle/>
                    <a:p>
                      <a:r>
                        <a:rPr lang="en-US" dirty="0"/>
                        <a:t>82.7%</a:t>
                      </a:r>
                    </a:p>
                  </a:txBody>
                  <a:tcPr>
                    <a:noFill/>
                  </a:tcPr>
                </a:tc>
                <a:extLst>
                  <a:ext uri="{0D108BD9-81ED-4DB2-BD59-A6C34878D82A}">
                    <a16:rowId xmlns:a16="http://schemas.microsoft.com/office/drawing/2014/main" val="10007"/>
                  </a:ext>
                </a:extLst>
              </a:tr>
            </a:tbl>
          </a:graphicData>
        </a:graphic>
      </p:graphicFrame>
      <p:sp>
        <p:nvSpPr>
          <p:cNvPr id="8" name="Up Arrow 7"/>
          <p:cNvSpPr/>
          <p:nvPr/>
        </p:nvSpPr>
        <p:spPr bwMode="auto">
          <a:xfrm>
            <a:off x="6562725" y="2914650"/>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Up Arrow 8"/>
          <p:cNvSpPr/>
          <p:nvPr/>
        </p:nvSpPr>
        <p:spPr bwMode="auto">
          <a:xfrm>
            <a:off x="6562725" y="5147256"/>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0" name="Up Arrow 9"/>
          <p:cNvSpPr/>
          <p:nvPr/>
        </p:nvSpPr>
        <p:spPr bwMode="auto">
          <a:xfrm>
            <a:off x="6562725" y="5695041"/>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1" name="Up Arrow 10"/>
          <p:cNvSpPr/>
          <p:nvPr/>
        </p:nvSpPr>
        <p:spPr bwMode="auto">
          <a:xfrm>
            <a:off x="6562725" y="3619500"/>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2" name="Up Arrow 11"/>
          <p:cNvSpPr/>
          <p:nvPr/>
        </p:nvSpPr>
        <p:spPr bwMode="auto">
          <a:xfrm>
            <a:off x="6553200" y="4157034"/>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3" name="Up Arrow 12"/>
          <p:cNvSpPr/>
          <p:nvPr/>
        </p:nvSpPr>
        <p:spPr bwMode="auto">
          <a:xfrm>
            <a:off x="6562725" y="4638486"/>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4" name="Up Arrow 13"/>
          <p:cNvSpPr/>
          <p:nvPr/>
        </p:nvSpPr>
        <p:spPr bwMode="auto">
          <a:xfrm>
            <a:off x="6553200" y="2209800"/>
            <a:ext cx="304800" cy="381000"/>
          </a:xfrm>
          <a:prstGeom prst="upArrow">
            <a:avLst/>
          </a:prstGeom>
          <a:solidFill>
            <a:srgbClr val="FF0000"/>
          </a:solidFill>
          <a:ln>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47562387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303800" y="228600"/>
            <a:ext cx="8229600" cy="369332"/>
          </a:xfrm>
          <a:prstGeom prst="rect">
            <a:avLst/>
          </a:prstGeom>
          <a:noFill/>
        </p:spPr>
        <p:txBody>
          <a:bodyPr wrap="square" rtlCol="0"/>
          <a:lstStyle/>
          <a:p>
            <a:r>
              <a:rPr lang="en-US" sz="2200" dirty="0"/>
              <a:t>Q4 - Now, I would like to ask you to give me your overall evaluations of this song lyrics activity.</a:t>
            </a:r>
          </a:p>
        </p:txBody>
      </p:sp>
      <p:pic>
        <p:nvPicPr>
          <p:cNvPr id="3" name="Object 2"/>
          <p:cNvPicPr>
            <a:picLocks noChangeAspect="1"/>
          </p:cNvPicPr>
          <p:nvPr/>
        </p:nvPicPr>
        <p:blipFill>
          <a:blip r:embed="rId2" cstate="print"/>
          <a:stretch>
            <a:fillRect/>
          </a:stretch>
        </p:blipFill>
        <p:spPr>
          <a:xfrm>
            <a:off x="364760" y="1371599"/>
            <a:ext cx="8322040" cy="5201275"/>
          </a:xfrm>
          <a:prstGeom prst="rect">
            <a:avLst/>
          </a:prstGeom>
        </p:spPr>
      </p:pic>
    </p:spTree>
    <p:extLst>
      <p:ext uri="{BB962C8B-B14F-4D97-AF65-F5344CB8AC3E}">
        <p14:creationId xmlns:p14="http://schemas.microsoft.com/office/powerpoint/2010/main" val="113897185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64469419"/>
              </p:ext>
            </p:extLst>
          </p:nvPr>
        </p:nvGraphicFramePr>
        <p:xfrm>
          <a:off x="990600" y="1981200"/>
          <a:ext cx="7010400" cy="4357704"/>
        </p:xfrm>
        <a:graphic>
          <a:graphicData uri="http://schemas.openxmlformats.org/drawingml/2006/table">
            <a:tbl>
              <a:tblPr firstRow="1" bandRow="1">
                <a:tableStyleId>{5C22544A-7EE6-4342-B048-85BDC9FD1C3A}</a:tableStyleId>
              </a:tblPr>
              <a:tblGrid>
                <a:gridCol w="591502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tblGrid>
              <a:tr h="433839">
                <a:tc>
                  <a:txBody>
                    <a:bodyPr/>
                    <a:lstStyle/>
                    <a:p>
                      <a:r>
                        <a:rPr lang="en-US" dirty="0">
                          <a:solidFill>
                            <a:sysClr val="windowText" lastClr="000000"/>
                          </a:solidFill>
                        </a:rPr>
                        <a:t>Answer</a:t>
                      </a:r>
                    </a:p>
                  </a:txBody>
                  <a:tcPr/>
                </a:tc>
                <a:tc>
                  <a:txBody>
                    <a:bodyPr/>
                    <a:lstStyle/>
                    <a:p>
                      <a:r>
                        <a:rPr lang="en-US" dirty="0">
                          <a:solidFill>
                            <a:sysClr val="windowText" lastClr="000000"/>
                          </a:solidFill>
                        </a:rPr>
                        <a:t>%</a:t>
                      </a:r>
                    </a:p>
                  </a:txBody>
                  <a:tcPr/>
                </a:tc>
                <a:extLst>
                  <a:ext uri="{0D108BD9-81ED-4DB2-BD59-A6C34878D82A}">
                    <a16:rowId xmlns:a16="http://schemas.microsoft.com/office/drawing/2014/main" val="10000"/>
                  </a:ext>
                </a:extLst>
              </a:tr>
              <a:tr h="433839">
                <a:tc>
                  <a:txBody>
                    <a:bodyPr/>
                    <a:lstStyle/>
                    <a:p>
                      <a:r>
                        <a:rPr lang="en-US" dirty="0"/>
                        <a:t>I enjoyed</a:t>
                      </a:r>
                      <a:r>
                        <a:rPr lang="en-US" baseline="0" dirty="0"/>
                        <a:t> working on this activity. </a:t>
                      </a:r>
                      <a:endParaRPr lang="en-US" dirty="0"/>
                    </a:p>
                  </a:txBody>
                  <a:tcPr>
                    <a:noFill/>
                  </a:tcPr>
                </a:tc>
                <a:tc>
                  <a:txBody>
                    <a:bodyPr/>
                    <a:lstStyle/>
                    <a:p>
                      <a:r>
                        <a:rPr lang="en-US" dirty="0"/>
                        <a:t>72.4%</a:t>
                      </a:r>
                    </a:p>
                  </a:txBody>
                  <a:tcPr>
                    <a:noFill/>
                  </a:tcPr>
                </a:tc>
                <a:extLst>
                  <a:ext uri="{0D108BD9-81ED-4DB2-BD59-A6C34878D82A}">
                    <a16:rowId xmlns:a16="http://schemas.microsoft.com/office/drawing/2014/main" val="10001"/>
                  </a:ext>
                </a:extLst>
              </a:tr>
              <a:tr h="433839">
                <a:tc>
                  <a:txBody>
                    <a:bodyPr/>
                    <a:lstStyle/>
                    <a:p>
                      <a:r>
                        <a:rPr lang="en-US" dirty="0"/>
                        <a:t>This song lyrics activity was fun. </a:t>
                      </a:r>
                    </a:p>
                  </a:txBody>
                  <a:tcPr>
                    <a:noFill/>
                  </a:tcPr>
                </a:tc>
                <a:tc>
                  <a:txBody>
                    <a:bodyPr/>
                    <a:lstStyle/>
                    <a:p>
                      <a:r>
                        <a:rPr lang="en-US" dirty="0"/>
                        <a:t>79.3%</a:t>
                      </a:r>
                    </a:p>
                  </a:txBody>
                  <a:tcPr>
                    <a:noFill/>
                  </a:tcPr>
                </a:tc>
                <a:extLst>
                  <a:ext uri="{0D108BD9-81ED-4DB2-BD59-A6C34878D82A}">
                    <a16:rowId xmlns:a16="http://schemas.microsoft.com/office/drawing/2014/main" val="10002"/>
                  </a:ext>
                </a:extLst>
              </a:tr>
              <a:tr h="433839">
                <a:tc>
                  <a:txBody>
                    <a:bodyPr/>
                    <a:lstStyle/>
                    <a:p>
                      <a:r>
                        <a:rPr lang="en-US" dirty="0"/>
                        <a:t>I learned</a:t>
                      </a:r>
                      <a:r>
                        <a:rPr lang="en-US" baseline="0" dirty="0"/>
                        <a:t> a great deal from working on this activity.</a:t>
                      </a:r>
                      <a:endParaRPr lang="en-US" dirty="0"/>
                    </a:p>
                  </a:txBody>
                  <a:tcPr>
                    <a:noFill/>
                  </a:tcPr>
                </a:tc>
                <a:tc>
                  <a:txBody>
                    <a:bodyPr/>
                    <a:lstStyle/>
                    <a:p>
                      <a:r>
                        <a:rPr lang="en-US" dirty="0"/>
                        <a:t>50%</a:t>
                      </a:r>
                    </a:p>
                  </a:txBody>
                  <a:tcPr>
                    <a:noFill/>
                  </a:tcPr>
                </a:tc>
                <a:extLst>
                  <a:ext uri="{0D108BD9-81ED-4DB2-BD59-A6C34878D82A}">
                    <a16:rowId xmlns:a16="http://schemas.microsoft.com/office/drawing/2014/main" val="10003"/>
                  </a:ext>
                </a:extLst>
              </a:tr>
              <a:tr h="433839">
                <a:tc>
                  <a:txBody>
                    <a:bodyPr/>
                    <a:lstStyle/>
                    <a:p>
                      <a:r>
                        <a:rPr lang="en-US" dirty="0"/>
                        <a:t>This activity was beneficial</a:t>
                      </a:r>
                      <a:r>
                        <a:rPr lang="en-US" baseline="0" dirty="0"/>
                        <a:t> to me.</a:t>
                      </a:r>
                      <a:endParaRPr lang="en-US" dirty="0"/>
                    </a:p>
                  </a:txBody>
                  <a:tcPr>
                    <a:noFill/>
                  </a:tcPr>
                </a:tc>
                <a:tc>
                  <a:txBody>
                    <a:bodyPr/>
                    <a:lstStyle/>
                    <a:p>
                      <a:r>
                        <a:rPr lang="en-US" dirty="0"/>
                        <a:t>48.3%</a:t>
                      </a:r>
                    </a:p>
                  </a:txBody>
                  <a:tcPr>
                    <a:noFill/>
                  </a:tcPr>
                </a:tc>
                <a:extLst>
                  <a:ext uri="{0D108BD9-81ED-4DB2-BD59-A6C34878D82A}">
                    <a16:rowId xmlns:a16="http://schemas.microsoft.com/office/drawing/2014/main" val="10004"/>
                  </a:ext>
                </a:extLst>
              </a:tr>
              <a:tr h="433839">
                <a:tc>
                  <a:txBody>
                    <a:bodyPr/>
                    <a:lstStyle/>
                    <a:p>
                      <a:r>
                        <a:rPr lang="en-US" dirty="0"/>
                        <a:t>This activity was relevant to me.</a:t>
                      </a:r>
                    </a:p>
                  </a:txBody>
                  <a:tcPr>
                    <a:noFill/>
                  </a:tcPr>
                </a:tc>
                <a:tc>
                  <a:txBody>
                    <a:bodyPr/>
                    <a:lstStyle/>
                    <a:p>
                      <a:r>
                        <a:rPr lang="en-US" dirty="0"/>
                        <a:t>58.6%</a:t>
                      </a:r>
                    </a:p>
                  </a:txBody>
                  <a:tcPr>
                    <a:noFill/>
                  </a:tcPr>
                </a:tc>
                <a:extLst>
                  <a:ext uri="{0D108BD9-81ED-4DB2-BD59-A6C34878D82A}">
                    <a16:rowId xmlns:a16="http://schemas.microsoft.com/office/drawing/2014/main" val="10005"/>
                  </a:ext>
                </a:extLst>
              </a:tr>
              <a:tr h="433839">
                <a:tc>
                  <a:txBody>
                    <a:bodyPr/>
                    <a:lstStyle/>
                    <a:p>
                      <a:r>
                        <a:rPr lang="en-US" dirty="0"/>
                        <a:t>This activity was beneficial</a:t>
                      </a:r>
                      <a:r>
                        <a:rPr lang="en-US" baseline="0" dirty="0"/>
                        <a:t> to my education. </a:t>
                      </a:r>
                      <a:endParaRPr lang="en-US" dirty="0"/>
                    </a:p>
                  </a:txBody>
                  <a:tcPr>
                    <a:noFill/>
                  </a:tcPr>
                </a:tc>
                <a:tc>
                  <a:txBody>
                    <a:bodyPr/>
                    <a:lstStyle/>
                    <a:p>
                      <a:r>
                        <a:rPr lang="en-US" dirty="0"/>
                        <a:t>43%</a:t>
                      </a:r>
                    </a:p>
                  </a:txBody>
                  <a:tcPr>
                    <a:noFill/>
                  </a:tcPr>
                </a:tc>
                <a:extLst>
                  <a:ext uri="{0D108BD9-81ED-4DB2-BD59-A6C34878D82A}">
                    <a16:rowId xmlns:a16="http://schemas.microsoft.com/office/drawing/2014/main" val="10006"/>
                  </a:ext>
                </a:extLst>
              </a:tr>
              <a:tr h="453153">
                <a:tc>
                  <a:txBody>
                    <a:bodyPr/>
                    <a:lstStyle/>
                    <a:p>
                      <a:r>
                        <a:rPr lang="en-US" dirty="0"/>
                        <a:t>This activity</a:t>
                      </a:r>
                      <a:r>
                        <a:rPr lang="en-US" baseline="0" dirty="0"/>
                        <a:t> was beneficial to my speech education.</a:t>
                      </a:r>
                      <a:endParaRPr lang="en-US" dirty="0"/>
                    </a:p>
                  </a:txBody>
                  <a:tcPr>
                    <a:noFill/>
                  </a:tcPr>
                </a:tc>
                <a:tc>
                  <a:txBody>
                    <a:bodyPr/>
                    <a:lstStyle/>
                    <a:p>
                      <a:r>
                        <a:rPr lang="en-US" dirty="0"/>
                        <a:t>51.7%</a:t>
                      </a:r>
                    </a:p>
                  </a:txBody>
                  <a:tcPr>
                    <a:noFill/>
                  </a:tcPr>
                </a:tc>
                <a:extLst>
                  <a:ext uri="{0D108BD9-81ED-4DB2-BD59-A6C34878D82A}">
                    <a16:rowId xmlns:a16="http://schemas.microsoft.com/office/drawing/2014/main" val="10007"/>
                  </a:ext>
                </a:extLst>
              </a:tr>
              <a:tr h="433839">
                <a:tc>
                  <a:txBody>
                    <a:bodyPr/>
                    <a:lstStyle/>
                    <a:p>
                      <a:r>
                        <a:rPr lang="en-US" dirty="0"/>
                        <a:t>I would recommend</a:t>
                      </a:r>
                      <a:r>
                        <a:rPr lang="en-US" baseline="0" dirty="0"/>
                        <a:t> assigning this activity again.</a:t>
                      </a:r>
                      <a:endParaRPr lang="en-US" dirty="0"/>
                    </a:p>
                  </a:txBody>
                  <a:tcPr>
                    <a:noFill/>
                  </a:tcPr>
                </a:tc>
                <a:tc>
                  <a:txBody>
                    <a:bodyPr/>
                    <a:lstStyle/>
                    <a:p>
                      <a:r>
                        <a:rPr lang="en-US" dirty="0"/>
                        <a:t>75.8%</a:t>
                      </a:r>
                    </a:p>
                  </a:txBody>
                  <a:tcPr>
                    <a:noFill/>
                  </a:tcPr>
                </a:tc>
                <a:extLst>
                  <a:ext uri="{0D108BD9-81ED-4DB2-BD59-A6C34878D82A}">
                    <a16:rowId xmlns:a16="http://schemas.microsoft.com/office/drawing/2014/main" val="10008"/>
                  </a:ext>
                </a:extLst>
              </a:tr>
              <a:tr h="433839">
                <a:tc>
                  <a:txBody>
                    <a:bodyPr/>
                    <a:lstStyle/>
                    <a:p>
                      <a:r>
                        <a:rPr lang="en-US" dirty="0"/>
                        <a:t>The requirements</a:t>
                      </a:r>
                      <a:r>
                        <a:rPr lang="en-US" baseline="0" dirty="0"/>
                        <a:t> for this activity were clear to me.</a:t>
                      </a:r>
                      <a:endParaRPr lang="en-US" dirty="0"/>
                    </a:p>
                  </a:txBody>
                  <a:tcPr>
                    <a:noFill/>
                  </a:tcPr>
                </a:tc>
                <a:tc>
                  <a:txBody>
                    <a:bodyPr/>
                    <a:lstStyle/>
                    <a:p>
                      <a:r>
                        <a:rPr lang="en-US" dirty="0"/>
                        <a:t>79.3%</a:t>
                      </a:r>
                    </a:p>
                  </a:txBody>
                  <a:tcPr>
                    <a:noFill/>
                  </a:tcPr>
                </a:tc>
                <a:extLst>
                  <a:ext uri="{0D108BD9-81ED-4DB2-BD59-A6C34878D82A}">
                    <a16:rowId xmlns:a16="http://schemas.microsoft.com/office/drawing/2014/main" val="10009"/>
                  </a:ext>
                </a:extLst>
              </a:tr>
            </a:tbl>
          </a:graphicData>
        </a:graphic>
      </p:graphicFrame>
      <p:sp>
        <p:nvSpPr>
          <p:cNvPr id="9" name="Rectangle 8"/>
          <p:cNvSpPr/>
          <p:nvPr/>
        </p:nvSpPr>
        <p:spPr>
          <a:xfrm>
            <a:off x="381000" y="304800"/>
            <a:ext cx="6858000" cy="769441"/>
          </a:xfrm>
          <a:prstGeom prst="rect">
            <a:avLst/>
          </a:prstGeom>
        </p:spPr>
        <p:txBody>
          <a:bodyPr wrap="square">
            <a:spAutoFit/>
          </a:bodyPr>
          <a:lstStyle/>
          <a:p>
            <a:r>
              <a:rPr lang="en-US" sz="2200" dirty="0"/>
              <a:t>Q4 - Now, I would like to ask you to give me your overall evaluations of this song lyrics activity.</a:t>
            </a:r>
          </a:p>
        </p:txBody>
      </p:sp>
    </p:spTree>
    <p:extLst>
      <p:ext uri="{BB962C8B-B14F-4D97-AF65-F5344CB8AC3E}">
        <p14:creationId xmlns:p14="http://schemas.microsoft.com/office/powerpoint/2010/main" val="139814004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304800" y="304800"/>
            <a:ext cx="8229600" cy="369332"/>
          </a:xfrm>
          <a:prstGeom prst="rect">
            <a:avLst/>
          </a:prstGeom>
          <a:noFill/>
        </p:spPr>
        <p:txBody>
          <a:bodyPr wrap="square" rtlCol="0"/>
          <a:lstStyle/>
          <a:p>
            <a:r>
              <a:rPr lang="en-US" sz="2400" dirty="0"/>
              <a:t>Q5 - What word(s) would you use to describe this song lyrics activity? You can enter more than one word.  </a:t>
            </a:r>
          </a:p>
        </p:txBody>
      </p:sp>
      <p:graphicFrame>
        <p:nvGraphicFramePr>
          <p:cNvPr id="3" name="Table 2"/>
          <p:cNvGraphicFramePr>
            <a:graphicFrameLocks noGrp="1"/>
          </p:cNvGraphicFramePr>
          <p:nvPr>
            <p:extLst>
              <p:ext uri="{D42A27DB-BD31-4B8C-83A1-F6EECF244321}">
                <p14:modId xmlns:p14="http://schemas.microsoft.com/office/powerpoint/2010/main" val="3131109221"/>
              </p:ext>
            </p:extLst>
          </p:nvPr>
        </p:nvGraphicFramePr>
        <p:xfrm>
          <a:off x="1143000" y="2057400"/>
          <a:ext cx="6400800" cy="2971800"/>
        </p:xfrm>
        <a:graphic>
          <a:graphicData uri="http://schemas.openxmlformats.org/drawingml/2006/table">
            <a:tbl>
              <a:tblPr firstRow="1" bandRow="1">
                <a:tableStyleId>{69012ECD-51FC-41F1-AA8D-1B2483CD663E}</a:tableStyleId>
              </a:tblPr>
              <a:tblGrid>
                <a:gridCol w="3352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495300">
                <a:tc>
                  <a:txBody>
                    <a:bodyPr/>
                    <a:lstStyle/>
                    <a:p>
                      <a:r>
                        <a:rPr lang="en-US" sz="2000" dirty="0"/>
                        <a:t>Answer</a:t>
                      </a:r>
                    </a:p>
                  </a:txBody>
                  <a:tcPr>
                    <a:lnB w="12700" cap="flat" cmpd="sng" algn="ctr">
                      <a:solidFill>
                        <a:schemeClr val="tx1"/>
                      </a:solidFill>
                      <a:prstDash val="solid"/>
                      <a:round/>
                      <a:headEnd type="none" w="med" len="med"/>
                      <a:tailEnd type="none" w="med" len="med"/>
                    </a:lnB>
                  </a:tcPr>
                </a:tc>
                <a:tc>
                  <a:txBody>
                    <a:bodyPr/>
                    <a:lstStyle/>
                    <a:p>
                      <a:r>
                        <a:rPr lang="en-US" sz="2000" dirty="0"/>
                        <a:t>%</a:t>
                      </a:r>
                    </a:p>
                  </a:txBody>
                  <a:tcPr>
                    <a:lnB w="12700" cap="flat" cmpd="sng" algn="ctr">
                      <a:solidFill>
                        <a:schemeClr val="tx1"/>
                      </a:solidFill>
                      <a:prstDash val="solid"/>
                      <a:round/>
                      <a:headEnd type="none" w="med" len="med"/>
                      <a:tailEnd type="none" w="med" len="med"/>
                    </a:lnB>
                  </a:tcPr>
                </a:tc>
                <a:tc>
                  <a:txBody>
                    <a:bodyPr/>
                    <a:lstStyle/>
                    <a:p>
                      <a:r>
                        <a:rPr lang="en-US" sz="2000" dirty="0"/>
                        <a:t>Count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95300">
                <a:tc>
                  <a:txBody>
                    <a:bodyPr/>
                    <a:lstStyle/>
                    <a:p>
                      <a:r>
                        <a:rPr lang="en-US" sz="1800" dirty="0"/>
                        <a:t>“Fun”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95300">
                <a:tc>
                  <a:txBody>
                    <a:bodyPr/>
                    <a:lstStyle/>
                    <a:p>
                      <a:r>
                        <a:rPr lang="en-US" sz="1800" dirty="0"/>
                        <a:t>“Entertaining” or “Enjoyable”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95300">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800" dirty="0"/>
                        <a:t>“Different” or “Creative”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11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95300">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800" dirty="0"/>
                        <a:t>“Educational” or “Helpful”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  7</a:t>
                      </a:r>
                      <a:r>
                        <a:rPr lang="en-US" sz="1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  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95300">
                <a:tc>
                  <a:txBody>
                    <a:bodyPr/>
                    <a:lstStyle/>
                    <a:p>
                      <a:r>
                        <a:rPr lang="en-US" sz="18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Oval 3"/>
          <p:cNvSpPr/>
          <p:nvPr/>
        </p:nvSpPr>
        <p:spPr bwMode="auto">
          <a:xfrm>
            <a:off x="4495800" y="4419600"/>
            <a:ext cx="762000" cy="685800"/>
          </a:xfrm>
          <a:prstGeom prst="ellipse">
            <a:avLst/>
          </a:prstGeom>
          <a:noFill/>
          <a:ln w="38100">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5" name="Oval 4"/>
          <p:cNvSpPr/>
          <p:nvPr/>
        </p:nvSpPr>
        <p:spPr bwMode="auto">
          <a:xfrm>
            <a:off x="4419600" y="4381500"/>
            <a:ext cx="685800" cy="685800"/>
          </a:xfrm>
          <a:prstGeom prst="ellipse">
            <a:avLst/>
          </a:prstGeom>
          <a:noFill/>
          <a:ln w="38100">
            <a:solidFill>
              <a:srgbClr val="FFC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57584299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1000" y="914400"/>
            <a:ext cx="8382000" cy="4912114"/>
          </a:xfrm>
        </p:spPr>
        <p:txBody>
          <a:bodyPr/>
          <a:lstStyle/>
          <a:p>
            <a:r>
              <a:rPr lang="en-US" dirty="0"/>
              <a:t>Inspiration &amp; Overview</a:t>
            </a:r>
          </a:p>
          <a:p>
            <a:pPr marL="0" indent="0">
              <a:buNone/>
            </a:pPr>
            <a:endParaRPr lang="en-US" dirty="0"/>
          </a:p>
          <a:p>
            <a:r>
              <a:rPr lang="en-US" dirty="0"/>
              <a:t>Rationale</a:t>
            </a:r>
          </a:p>
          <a:p>
            <a:pPr lvl="1"/>
            <a:r>
              <a:rPr lang="en-US" dirty="0"/>
              <a:t>Music-centered school</a:t>
            </a:r>
          </a:p>
          <a:p>
            <a:pPr lvl="1"/>
            <a:r>
              <a:rPr lang="en-US" dirty="0"/>
              <a:t>Relatable</a:t>
            </a:r>
          </a:p>
          <a:p>
            <a:pPr lvl="1"/>
            <a:r>
              <a:rPr lang="en-US" dirty="0"/>
              <a:t>Getting out of the “box”</a:t>
            </a:r>
          </a:p>
          <a:p>
            <a:pPr marL="517525" lvl="1" indent="0">
              <a:buNone/>
            </a:pPr>
            <a:r>
              <a:rPr lang="en-US" dirty="0"/>
              <a:t> </a:t>
            </a:r>
          </a:p>
          <a:p>
            <a:pPr lvl="1"/>
            <a:endParaRPr lang="en-US" dirty="0"/>
          </a:p>
          <a:p>
            <a:endParaRPr lang="en-US" dirty="0"/>
          </a:p>
          <a:p>
            <a:pPr marL="517525" lvl="1" indent="0">
              <a:buNone/>
            </a:pPr>
            <a:endParaRPr lang="en-US" dirty="0"/>
          </a:p>
        </p:txBody>
      </p:sp>
    </p:spTree>
    <p:extLst>
      <p:ext uri="{BB962C8B-B14F-4D97-AF65-F5344CB8AC3E}">
        <p14:creationId xmlns:p14="http://schemas.microsoft.com/office/powerpoint/2010/main" val="18978200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60475" y="457200"/>
            <a:ext cx="7816725" cy="445532"/>
          </a:xfrm>
          <a:prstGeom prst="rect">
            <a:avLst/>
          </a:prstGeom>
          <a:noFill/>
        </p:spPr>
        <p:txBody>
          <a:bodyPr wrap="square" rtlCol="0"/>
          <a:lstStyle/>
          <a:p>
            <a:r>
              <a:rPr lang="en-US" sz="2400" dirty="0"/>
              <a:t>Q7 - Have you previously taken the General Education course ENGL 1010?</a:t>
            </a:r>
          </a:p>
        </p:txBody>
      </p:sp>
      <p:graphicFrame>
        <p:nvGraphicFramePr>
          <p:cNvPr id="6" name="Table 5"/>
          <p:cNvGraphicFramePr>
            <a:graphicFrameLocks noGrp="1"/>
          </p:cNvGraphicFramePr>
          <p:nvPr>
            <p:extLst>
              <p:ext uri="{D42A27DB-BD31-4B8C-83A1-F6EECF244321}">
                <p14:modId xmlns:p14="http://schemas.microsoft.com/office/powerpoint/2010/main" val="2993451432"/>
              </p:ext>
            </p:extLst>
          </p:nvPr>
        </p:nvGraphicFramePr>
        <p:xfrm>
          <a:off x="1227262" y="1905000"/>
          <a:ext cx="6011738" cy="2362198"/>
        </p:xfrm>
        <a:graphic>
          <a:graphicData uri="http://schemas.openxmlformats.org/drawingml/2006/table">
            <a:tbl>
              <a:tblPr firstRow="1" bandRow="1">
                <a:tableStyleId>{69012ECD-51FC-41F1-AA8D-1B2483CD663E}</a:tableStyleId>
              </a:tblPr>
              <a:tblGrid>
                <a:gridCol w="2507790">
                  <a:extLst>
                    <a:ext uri="{9D8B030D-6E8A-4147-A177-3AD203B41FA5}">
                      <a16:colId xmlns:a16="http://schemas.microsoft.com/office/drawing/2014/main" val="20000"/>
                    </a:ext>
                  </a:extLst>
                </a:gridCol>
                <a:gridCol w="1758087">
                  <a:extLst>
                    <a:ext uri="{9D8B030D-6E8A-4147-A177-3AD203B41FA5}">
                      <a16:colId xmlns:a16="http://schemas.microsoft.com/office/drawing/2014/main" val="20001"/>
                    </a:ext>
                  </a:extLst>
                </a:gridCol>
                <a:gridCol w="1745861">
                  <a:extLst>
                    <a:ext uri="{9D8B030D-6E8A-4147-A177-3AD203B41FA5}">
                      <a16:colId xmlns:a16="http://schemas.microsoft.com/office/drawing/2014/main" val="20002"/>
                    </a:ext>
                  </a:extLst>
                </a:gridCol>
              </a:tblGrid>
              <a:tr h="415918">
                <a:tc>
                  <a:txBody>
                    <a:bodyPr/>
                    <a:lstStyle/>
                    <a:p>
                      <a:r>
                        <a:rPr lang="en-US" sz="2000" dirty="0"/>
                        <a:t>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9256">
                <a:tc>
                  <a:txBody>
                    <a:bodyPr/>
                    <a:lstStyle/>
                    <a:p>
                      <a:r>
                        <a:rPr lang="en-US" sz="18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9256">
                <a:tc>
                  <a:txBody>
                    <a:bodyPr/>
                    <a:lstStyle/>
                    <a:p>
                      <a:r>
                        <a:rPr lang="en-US" sz="18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9256">
                <a:tc>
                  <a:txBody>
                    <a:bodyPr/>
                    <a:lstStyle/>
                    <a:p>
                      <a:r>
                        <a:rPr lang="en-US" sz="1800" dirty="0"/>
                        <a:t>Currently enrolled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 7</a:t>
                      </a:r>
                      <a:r>
                        <a:rPr lang="en-US" sz="1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9256">
                <a:tc>
                  <a:txBody>
                    <a:bodyPr/>
                    <a:lstStyle/>
                    <a:p>
                      <a:r>
                        <a:rPr lang="en-US" sz="1800" dirty="0"/>
                        <a:t>Yes, did not pass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9256">
                <a:tc>
                  <a:txBody>
                    <a:bodyPr/>
                    <a:lstStyle/>
                    <a:p>
                      <a:r>
                        <a:rPr lang="en-US" sz="18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3199250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80280529"/>
              </p:ext>
            </p:extLst>
          </p:nvPr>
        </p:nvGraphicFramePr>
        <p:xfrm>
          <a:off x="3924300" y="1302680"/>
          <a:ext cx="4343400" cy="1879600"/>
        </p:xfrm>
        <a:graphic>
          <a:graphicData uri="http://schemas.openxmlformats.org/drawingml/2006/table">
            <a:tbl>
              <a:tblPr firstRow="1" bandRow="1">
                <a:tableStyleId>{69012ECD-51FC-41F1-AA8D-1B2483CD663E}</a:tableStyleId>
              </a:tblPr>
              <a:tblGrid>
                <a:gridCol w="2438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370840">
                <a:tc>
                  <a:txBody>
                    <a:bodyPr/>
                    <a:lstStyle/>
                    <a:p>
                      <a:r>
                        <a:rPr lang="en-US" sz="2000" dirty="0"/>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800" dirty="0"/>
                        <a:t>Freshman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800" dirty="0"/>
                        <a:t>Sophomore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800" dirty="0"/>
                        <a:t>Junior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800" dirty="0"/>
                        <a:t>Senior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 </a:t>
                      </a:r>
                      <a:r>
                        <a:rPr lang="en-US" sz="1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itle 1"/>
          <p:cNvSpPr txBox="1">
            <a:spLocks/>
          </p:cNvSpPr>
          <p:nvPr/>
        </p:nvSpPr>
        <p:spPr>
          <a:xfrm>
            <a:off x="321264" y="2286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a:t>Demographics</a:t>
            </a:r>
          </a:p>
        </p:txBody>
      </p:sp>
      <p:graphicFrame>
        <p:nvGraphicFramePr>
          <p:cNvPr id="5" name="Table 4"/>
          <p:cNvGraphicFramePr>
            <a:graphicFrameLocks noGrp="1"/>
          </p:cNvGraphicFramePr>
          <p:nvPr>
            <p:extLst>
              <p:ext uri="{D42A27DB-BD31-4B8C-83A1-F6EECF244321}">
                <p14:modId xmlns:p14="http://schemas.microsoft.com/office/powerpoint/2010/main" val="602578279"/>
              </p:ext>
            </p:extLst>
          </p:nvPr>
        </p:nvGraphicFramePr>
        <p:xfrm>
          <a:off x="685800" y="3429000"/>
          <a:ext cx="4174632" cy="111252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tblGrid>
              <a:tr h="370840">
                <a:tc>
                  <a:txBody>
                    <a:bodyPr/>
                    <a:lstStyle/>
                    <a:p>
                      <a:r>
                        <a:rPr lang="en-US" sz="1800" dirty="0"/>
                        <a:t>Sex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800" dirty="0"/>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800" dirty="0"/>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9770235"/>
              </p:ext>
            </p:extLst>
          </p:nvPr>
        </p:nvGraphicFramePr>
        <p:xfrm>
          <a:off x="3924300" y="4759665"/>
          <a:ext cx="4267200" cy="1879600"/>
        </p:xfrm>
        <a:graphic>
          <a:graphicData uri="http://schemas.openxmlformats.org/drawingml/2006/table">
            <a:tbl>
              <a:tblPr firstRow="1" bandRow="1">
                <a:tableStyleId>{69012ECD-51FC-41F1-AA8D-1B2483CD663E}</a:tableStyleId>
              </a:tblPr>
              <a:tblGrid>
                <a:gridCol w="2209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355305">
                <a:tc>
                  <a:txBody>
                    <a:bodyPr/>
                    <a:lstStyle/>
                    <a:p>
                      <a:r>
                        <a:rPr lang="en-US" sz="2000" dirty="0"/>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800" dirty="0"/>
                        <a:t>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18 – 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800"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800" dirty="0"/>
                        <a:t>Median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800" dirty="0"/>
                        <a:t>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aseline="0" dirty="0"/>
                        <a:t>19</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1646610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Takeaways</a:t>
            </a:r>
          </a:p>
        </p:txBody>
      </p:sp>
      <p:sp>
        <p:nvSpPr>
          <p:cNvPr id="6" name="Text Placeholder 5"/>
          <p:cNvSpPr>
            <a:spLocks noGrp="1"/>
          </p:cNvSpPr>
          <p:nvPr>
            <p:ph type="body" sz="quarter" idx="10"/>
          </p:nvPr>
        </p:nvSpPr>
        <p:spPr>
          <a:xfrm>
            <a:off x="381000" y="1752600"/>
            <a:ext cx="8382000" cy="2856167"/>
          </a:xfrm>
        </p:spPr>
        <p:txBody>
          <a:bodyPr/>
          <a:lstStyle/>
          <a:p>
            <a:pPr marL="0" indent="0" fontAlgn="t">
              <a:buNone/>
            </a:pPr>
            <a:r>
              <a:rPr lang="en-US" dirty="0"/>
              <a:t>While only </a:t>
            </a:r>
            <a:r>
              <a:rPr lang="en-US" b="1" dirty="0"/>
              <a:t>50% </a:t>
            </a:r>
            <a:r>
              <a:rPr lang="en-US" dirty="0"/>
              <a:t>said they “learned a great deal” and only </a:t>
            </a:r>
            <a:r>
              <a:rPr lang="en-US" b="1" dirty="0"/>
              <a:t>43% </a:t>
            </a:r>
            <a:r>
              <a:rPr lang="en-US" dirty="0"/>
              <a:t>said it was “beneficial to their education,” nearly </a:t>
            </a:r>
            <a:r>
              <a:rPr lang="en-US" b="1" dirty="0"/>
              <a:t>80% </a:t>
            </a:r>
            <a:r>
              <a:rPr lang="en-US" dirty="0"/>
              <a:t>said it was “fun” and </a:t>
            </a:r>
            <a:r>
              <a:rPr lang="en-US" b="1" dirty="0"/>
              <a:t>75% </a:t>
            </a:r>
            <a:r>
              <a:rPr lang="en-US" dirty="0"/>
              <a:t>would recommend the activity. </a:t>
            </a:r>
          </a:p>
          <a:p>
            <a:pPr marL="0" indent="0" fontAlgn="t">
              <a:buNone/>
            </a:pPr>
            <a:endParaRPr lang="en-US" dirty="0"/>
          </a:p>
          <a:p>
            <a:endParaRPr lang="en-US" dirty="0"/>
          </a:p>
        </p:txBody>
      </p:sp>
    </p:spTree>
    <p:extLst>
      <p:ext uri="{BB962C8B-B14F-4D97-AF65-F5344CB8AC3E}">
        <p14:creationId xmlns:p14="http://schemas.microsoft.com/office/powerpoint/2010/main" val="70079423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How to Incorporate in YOUR CLASS</a:t>
            </a:r>
          </a:p>
        </p:txBody>
      </p:sp>
      <p:sp>
        <p:nvSpPr>
          <p:cNvPr id="3" name="Text Placeholder 2"/>
          <p:cNvSpPr>
            <a:spLocks noGrp="1"/>
          </p:cNvSpPr>
          <p:nvPr>
            <p:ph type="body" sz="quarter" idx="10"/>
          </p:nvPr>
        </p:nvSpPr>
        <p:spPr>
          <a:xfrm>
            <a:off x="381000" y="1411552"/>
            <a:ext cx="8382000" cy="3896451"/>
          </a:xfrm>
        </p:spPr>
        <p:txBody>
          <a:bodyPr/>
          <a:lstStyle/>
          <a:p>
            <a:r>
              <a:rPr lang="en-US" dirty="0"/>
              <a:t>Variations of activity</a:t>
            </a:r>
          </a:p>
          <a:p>
            <a:pPr lvl="1"/>
            <a:r>
              <a:rPr lang="en-US" dirty="0"/>
              <a:t>Speech class</a:t>
            </a:r>
          </a:p>
          <a:p>
            <a:endParaRPr lang="en-US" dirty="0"/>
          </a:p>
          <a:p>
            <a:r>
              <a:rPr lang="en-US" dirty="0"/>
              <a:t>Variations of activity</a:t>
            </a:r>
          </a:p>
          <a:p>
            <a:pPr lvl="1"/>
            <a:r>
              <a:rPr lang="en-US" dirty="0"/>
              <a:t>English classes</a:t>
            </a:r>
          </a:p>
          <a:p>
            <a:pPr lvl="1"/>
            <a:r>
              <a:rPr lang="en-US" dirty="0"/>
              <a:t>Music classes</a:t>
            </a:r>
          </a:p>
          <a:p>
            <a:pPr lvl="1"/>
            <a:r>
              <a:rPr lang="en-US" dirty="0"/>
              <a:t>History classes</a:t>
            </a:r>
          </a:p>
          <a:p>
            <a:pPr lvl="1"/>
            <a:r>
              <a:rPr lang="en-US" dirty="0"/>
              <a:t>Others??</a:t>
            </a:r>
          </a:p>
        </p:txBody>
      </p:sp>
    </p:spTree>
    <p:extLst>
      <p:ext uri="{BB962C8B-B14F-4D97-AF65-F5344CB8AC3E}">
        <p14:creationId xmlns:p14="http://schemas.microsoft.com/office/powerpoint/2010/main" val="36736836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219200"/>
            <a:ext cx="5181600" cy="2825389"/>
          </a:xfrm>
        </p:spPr>
        <p:txBody>
          <a:bodyPr/>
          <a:lstStyle/>
          <a:p>
            <a:br>
              <a:rPr lang="en-US" dirty="0"/>
            </a:br>
            <a:br>
              <a:rPr lang="en-US" dirty="0"/>
            </a:br>
            <a:br>
              <a:rPr lang="en-US" dirty="0"/>
            </a:br>
            <a:r>
              <a:rPr lang="en-US" sz="6000" dirty="0"/>
              <a:t>Thank you!</a:t>
            </a:r>
          </a:p>
        </p:txBody>
      </p:sp>
    </p:spTree>
    <p:extLst>
      <p:ext uri="{BB962C8B-B14F-4D97-AF65-F5344CB8AC3E}">
        <p14:creationId xmlns:p14="http://schemas.microsoft.com/office/powerpoint/2010/main" val="413306664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381000" y="1411552"/>
            <a:ext cx="8382000" cy="3354765"/>
          </a:xfrm>
        </p:spPr>
        <p:txBody>
          <a:bodyPr/>
          <a:lstStyle/>
          <a:p>
            <a:r>
              <a:rPr lang="en-US" dirty="0"/>
              <a:t>Activity</a:t>
            </a:r>
          </a:p>
          <a:p>
            <a:pPr lvl="1"/>
            <a:r>
              <a:rPr lang="en-US" dirty="0"/>
              <a:t>Preparation</a:t>
            </a:r>
          </a:p>
          <a:p>
            <a:pPr lvl="1"/>
            <a:r>
              <a:rPr lang="en-US" dirty="0"/>
              <a:t>Assignment Deliverables</a:t>
            </a:r>
          </a:p>
          <a:p>
            <a:pPr lvl="1"/>
            <a:r>
              <a:rPr lang="en-US" dirty="0"/>
              <a:t>Day-Of Activity</a:t>
            </a:r>
          </a:p>
          <a:p>
            <a:pPr marL="914400" lvl="2"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95287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a:t>
            </a:r>
          </a:p>
        </p:txBody>
      </p:sp>
      <p:sp>
        <p:nvSpPr>
          <p:cNvPr id="3" name="Text Placeholder 2"/>
          <p:cNvSpPr>
            <a:spLocks noGrp="1"/>
          </p:cNvSpPr>
          <p:nvPr>
            <p:ph type="body" sz="quarter" idx="10"/>
          </p:nvPr>
        </p:nvSpPr>
        <p:spPr>
          <a:xfrm>
            <a:off x="609600" y="1295400"/>
            <a:ext cx="8382000" cy="4748992"/>
          </a:xfrm>
        </p:spPr>
        <p:txBody>
          <a:bodyPr/>
          <a:lstStyle/>
          <a:p>
            <a:r>
              <a:rPr lang="en-US" sz="3000" dirty="0"/>
              <a:t>Imagery</a:t>
            </a:r>
          </a:p>
          <a:p>
            <a:pPr marL="0" indent="0">
              <a:buNone/>
            </a:pPr>
            <a:endParaRPr lang="en-US" sz="2000" dirty="0"/>
          </a:p>
          <a:p>
            <a:r>
              <a:rPr lang="en-US" sz="3000" dirty="0"/>
              <a:t>Simile</a:t>
            </a:r>
          </a:p>
          <a:p>
            <a:pPr marL="0" indent="0">
              <a:buNone/>
            </a:pPr>
            <a:endParaRPr lang="en-US" sz="2000" dirty="0"/>
          </a:p>
          <a:p>
            <a:r>
              <a:rPr lang="en-US" sz="3000" dirty="0"/>
              <a:t>Metaphor</a:t>
            </a:r>
          </a:p>
          <a:p>
            <a:pPr marL="0" indent="0">
              <a:buNone/>
            </a:pPr>
            <a:endParaRPr lang="en-US" sz="2000" dirty="0"/>
          </a:p>
          <a:p>
            <a:r>
              <a:rPr lang="en-US" sz="3000" dirty="0"/>
              <a:t>Rhythm</a:t>
            </a:r>
          </a:p>
          <a:p>
            <a:pPr lvl="1"/>
            <a:r>
              <a:rPr lang="en-US" sz="2400" dirty="0"/>
              <a:t>Alliteration</a:t>
            </a:r>
          </a:p>
          <a:p>
            <a:pPr lvl="1"/>
            <a:r>
              <a:rPr lang="en-US" sz="2400" dirty="0"/>
              <a:t>Repetition</a:t>
            </a:r>
          </a:p>
          <a:p>
            <a:pPr lvl="1"/>
            <a:r>
              <a:rPr lang="en-US" sz="2400" dirty="0"/>
              <a:t>Parallelism</a:t>
            </a:r>
          </a:p>
          <a:p>
            <a:pPr lvl="1"/>
            <a:r>
              <a:rPr lang="en-US" sz="2400" dirty="0"/>
              <a:t>Antithesis</a:t>
            </a:r>
          </a:p>
        </p:txBody>
      </p:sp>
    </p:spTree>
    <p:extLst>
      <p:ext uri="{BB962C8B-B14F-4D97-AF65-F5344CB8AC3E}">
        <p14:creationId xmlns:p14="http://schemas.microsoft.com/office/powerpoint/2010/main" val="2120842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Their Homework</a:t>
            </a:r>
          </a:p>
        </p:txBody>
      </p:sp>
      <p:sp>
        <p:nvSpPr>
          <p:cNvPr id="3" name="Text Placeholder 2"/>
          <p:cNvSpPr>
            <a:spLocks noGrp="1"/>
          </p:cNvSpPr>
          <p:nvPr>
            <p:ph type="body" sz="quarter" idx="10"/>
          </p:nvPr>
        </p:nvSpPr>
        <p:spPr>
          <a:xfrm>
            <a:off x="381000" y="1411552"/>
            <a:ext cx="8382000" cy="443198"/>
          </a:xfrm>
        </p:spPr>
        <p:txBody>
          <a:bodyPr/>
          <a:lstStyle/>
          <a:p>
            <a:r>
              <a:rPr lang="en-US" dirty="0"/>
              <a:t>Find a song &amp; print the lyrics</a:t>
            </a:r>
          </a:p>
        </p:txBody>
      </p:sp>
    </p:spTree>
    <p:extLst>
      <p:ext uri="{BB962C8B-B14F-4D97-AF65-F5344CB8AC3E}">
        <p14:creationId xmlns:p14="http://schemas.microsoft.com/office/powerpoint/2010/main" val="347922348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Of </a:t>
            </a:r>
          </a:p>
        </p:txBody>
      </p:sp>
      <p:sp>
        <p:nvSpPr>
          <p:cNvPr id="3" name="Text Placeholder 2"/>
          <p:cNvSpPr>
            <a:spLocks noGrp="1"/>
          </p:cNvSpPr>
          <p:nvPr>
            <p:ph type="body" sz="quarter" idx="10"/>
          </p:nvPr>
        </p:nvSpPr>
        <p:spPr>
          <a:xfrm>
            <a:off x="381000" y="1411552"/>
            <a:ext cx="8382000" cy="2677656"/>
          </a:xfrm>
        </p:spPr>
        <p:txBody>
          <a:bodyPr/>
          <a:lstStyle/>
          <a:p>
            <a:r>
              <a:rPr lang="en-US" dirty="0"/>
              <a:t>NOT singing!</a:t>
            </a:r>
          </a:p>
          <a:p>
            <a:pPr marL="0" indent="0">
              <a:buNone/>
            </a:pPr>
            <a:endParaRPr lang="en-US" sz="2000" dirty="0"/>
          </a:p>
          <a:p>
            <a:r>
              <a:rPr lang="en-US" dirty="0"/>
              <a:t>Present </a:t>
            </a:r>
            <a:r>
              <a:rPr lang="en-US" i="1" dirty="0"/>
              <a:t>part </a:t>
            </a:r>
            <a:r>
              <a:rPr lang="en-US" dirty="0"/>
              <a:t>of song</a:t>
            </a:r>
          </a:p>
          <a:p>
            <a:pPr marL="0" indent="0">
              <a:buNone/>
            </a:pPr>
            <a:endParaRPr lang="en-US" sz="2000" dirty="0"/>
          </a:p>
          <a:p>
            <a:r>
              <a:rPr lang="en-US" dirty="0"/>
              <a:t>Instructor example!</a:t>
            </a:r>
          </a:p>
          <a:p>
            <a:pPr marL="517525" lvl="1" indent="0">
              <a:buNone/>
            </a:pPr>
            <a:endParaRPr lang="en-US" dirty="0"/>
          </a:p>
        </p:txBody>
      </p:sp>
    </p:spTree>
    <p:extLst>
      <p:ext uri="{BB962C8B-B14F-4D97-AF65-F5344CB8AC3E}">
        <p14:creationId xmlns:p14="http://schemas.microsoft.com/office/powerpoint/2010/main" val="2468461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2514600" cy="1329595"/>
          </a:xfrm>
        </p:spPr>
        <p:txBody>
          <a:bodyPr/>
          <a:lstStyle/>
          <a:p>
            <a:r>
              <a:rPr lang="en-US" dirty="0"/>
              <a:t>Instructor </a:t>
            </a:r>
            <a:br>
              <a:rPr lang="en-US" dirty="0"/>
            </a:br>
            <a:r>
              <a:rPr lang="en-US" dirty="0"/>
              <a:t>Example!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569" t="6666" r="2569" b="13334"/>
          <a:stretch/>
        </p:blipFill>
        <p:spPr>
          <a:xfrm>
            <a:off x="3048000" y="1066800"/>
            <a:ext cx="3657600" cy="548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6914606" y="5562600"/>
            <a:ext cx="2209800" cy="1077218"/>
          </a:xfrm>
          <a:prstGeom prst="rect">
            <a:avLst/>
          </a:prstGeom>
          <a:noFill/>
        </p:spPr>
        <p:txBody>
          <a:bodyPr wrap="square" rtlCol="0">
            <a:spAutoFit/>
          </a:bodyPr>
          <a:lstStyle/>
          <a:p>
            <a:r>
              <a:rPr lang="en-US" sz="1600" dirty="0"/>
              <a:t>Songwriters: </a:t>
            </a:r>
          </a:p>
          <a:p>
            <a:r>
              <a:rPr lang="en-US" sz="1600" dirty="0"/>
              <a:t>Jeffrey Irwin Bass</a:t>
            </a:r>
          </a:p>
          <a:p>
            <a:r>
              <a:rPr lang="en-US" sz="1600" dirty="0"/>
              <a:t>Luis Edgardo Resto</a:t>
            </a:r>
          </a:p>
          <a:p>
            <a:r>
              <a:rPr lang="en-US" sz="1600" dirty="0"/>
              <a:t>Marshall B. Mathers</a:t>
            </a:r>
          </a:p>
        </p:txBody>
      </p:sp>
      <p:sp>
        <p:nvSpPr>
          <p:cNvPr id="7" name="Rectangle 6"/>
          <p:cNvSpPr/>
          <p:nvPr/>
        </p:nvSpPr>
        <p:spPr bwMode="auto">
          <a:xfrm>
            <a:off x="4419600" y="4419600"/>
            <a:ext cx="914400" cy="152400"/>
          </a:xfrm>
          <a:prstGeom prst="rect">
            <a:avLst/>
          </a:prstGeom>
          <a:solidFill>
            <a:schemeClr val="bg1"/>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5486400" y="2286000"/>
            <a:ext cx="287383" cy="152400"/>
          </a:xfrm>
          <a:prstGeom prst="rect">
            <a:avLst/>
          </a:prstGeom>
          <a:solidFill>
            <a:schemeClr val="bg1"/>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55203444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788383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381000" y="1411552"/>
            <a:ext cx="8382000" cy="1932837"/>
          </a:xfrm>
        </p:spPr>
        <p:txBody>
          <a:bodyPr/>
          <a:lstStyle/>
          <a:p>
            <a:r>
              <a:rPr lang="en-US" dirty="0"/>
              <a:t>Debriefing/Discussion</a:t>
            </a:r>
          </a:p>
          <a:p>
            <a:pPr lvl="1"/>
            <a:r>
              <a:rPr lang="en-US" dirty="0"/>
              <a:t>Song examples</a:t>
            </a:r>
          </a:p>
          <a:p>
            <a:pPr lvl="1"/>
            <a:r>
              <a:rPr lang="en-US" dirty="0"/>
              <a:t>Artist choice</a:t>
            </a:r>
          </a:p>
          <a:p>
            <a:pPr marL="0" indent="0">
              <a:buNone/>
            </a:pPr>
            <a:endParaRPr lang="en-US" dirty="0"/>
          </a:p>
        </p:txBody>
      </p:sp>
    </p:spTree>
    <p:extLst>
      <p:ext uri="{BB962C8B-B14F-4D97-AF65-F5344CB8AC3E}">
        <p14:creationId xmlns:p14="http://schemas.microsoft.com/office/powerpoint/2010/main" val="4048775274"/>
      </p:ext>
    </p:extLst>
  </p:cSld>
  <p:clrMapOvr>
    <a:masterClrMapping/>
  </p:clrMapOvr>
  <p:transition>
    <p:fade/>
  </p:transition>
</p:sld>
</file>

<file path=ppt/theme/theme1.xml><?xml version="1.0" encoding="utf-8"?>
<a:theme xmlns:a="http://schemas.openxmlformats.org/drawingml/2006/main" name="Teal Segoe 4-3 template-template_April-17-2007">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C1384F3-9DC4-40BD-9E50-5F92B41C2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(Teal feathered clouds design)</Template>
  <TotalTime>291</TotalTime>
  <Words>872</Words>
  <Application>Microsoft Office PowerPoint</Application>
  <PresentationFormat>On-screen Show (4:3)</PresentationFormat>
  <Paragraphs>197</Paragraphs>
  <Slides>24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Courier New</vt:lpstr>
      <vt:lpstr>Segoe</vt:lpstr>
      <vt:lpstr>Wingdings</vt:lpstr>
      <vt:lpstr>Teal Segoe 4-3 template-template_April-17-2007</vt:lpstr>
      <vt:lpstr>White with Courier font for code slides</vt:lpstr>
      <vt:lpstr>Song Lyrics Activity </vt:lpstr>
      <vt:lpstr>PowerPoint Presentation</vt:lpstr>
      <vt:lpstr>PowerPoint Presentation</vt:lpstr>
      <vt:lpstr>Preparation</vt:lpstr>
      <vt:lpstr>Their Homework</vt:lpstr>
      <vt:lpstr>Day Of </vt:lpstr>
      <vt:lpstr>Instructor  Example! </vt:lpstr>
      <vt:lpstr>PowerPoint Presentation</vt:lpstr>
      <vt:lpstr>PowerPoint Presentation</vt:lpstr>
      <vt:lpstr>Simile</vt:lpstr>
      <vt:lpstr>Metaphor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Takeaways</vt:lpstr>
      <vt:lpstr>How to Incorporate in YOUR CLASS</vt:lpstr>
      <vt:lpstr>   Thank you!</vt:lpstr>
    </vt:vector>
  </TitlesOfParts>
  <Company>Middle Tennnessee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 Lyrics Activity</dc:title>
  <dc:creator>Katie G. Gruber</dc:creator>
  <cp:keywords/>
  <cp:lastModifiedBy>Amy Tankersley</cp:lastModifiedBy>
  <cp:revision>32</cp:revision>
  <dcterms:created xsi:type="dcterms:W3CDTF">2017-08-30T17:10:19Z</dcterms:created>
  <dcterms:modified xsi:type="dcterms:W3CDTF">2017-10-21T19:22:06Z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TC102867789990</vt:lpwstr>
  </property>
</Properties>
</file>