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5"/>
  </p:notesMasterIdLst>
  <p:sldIdLst>
    <p:sldId id="256" r:id="rId2"/>
    <p:sldId id="268" r:id="rId3"/>
    <p:sldId id="269" r:id="rId4"/>
    <p:sldId id="260" r:id="rId5"/>
    <p:sldId id="267" r:id="rId6"/>
    <p:sldId id="264" r:id="rId7"/>
    <p:sldId id="263" r:id="rId8"/>
    <p:sldId id="266" r:id="rId9"/>
    <p:sldId id="258" r:id="rId10"/>
    <p:sldId id="262" r:id="rId11"/>
    <p:sldId id="265" r:id="rId12"/>
    <p:sldId id="257" r:id="rId13"/>
    <p:sldId id="259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7324" autoAdjust="0"/>
  </p:normalViewPr>
  <p:slideViewPr>
    <p:cSldViewPr snapToGrid="0">
      <p:cViewPr varScale="1">
        <p:scale>
          <a:sx n="100" d="100"/>
          <a:sy n="100" d="100"/>
        </p:scale>
        <p:origin x="936" y="9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CC97A5-71FF-4566-8EBE-4308E048F6C3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EA27CC-2DA4-4906-B6A9-8BC11143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2829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EA27CC-2DA4-4906-B6A9-8BC11143489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473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dirty="0"/>
              <a:t>2 minutes of small talk opens</a:t>
            </a:r>
            <a:r>
              <a:rPr lang="en-US" baseline="0" dirty="0"/>
              <a:t> doors to new subjects</a:t>
            </a:r>
            <a:endParaRPr lang="en-US" dirty="0"/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dirty="0"/>
              <a:t>Why did you choose Sociology? What will impact your schedule or availability?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EA27CC-2DA4-4906-B6A9-8BC11143489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8707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10/2/2018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10/2/2018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1091782"/>
            <a:ext cx="7766936" cy="1646302"/>
          </a:xfrm>
        </p:spPr>
        <p:txBody>
          <a:bodyPr/>
          <a:lstStyle/>
          <a:p>
            <a:r>
              <a:rPr lang="en-US" dirty="0"/>
              <a:t>Advising Truths with Student Success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2828615"/>
            <a:ext cx="7766936" cy="1096899"/>
          </a:xfrm>
        </p:spPr>
        <p:txBody>
          <a:bodyPr>
            <a:normAutofit/>
          </a:bodyPr>
          <a:lstStyle/>
          <a:p>
            <a:r>
              <a:rPr lang="en-US" sz="2800" dirty="0"/>
              <a:t>What We Know For Sure 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328607" y="4411462"/>
            <a:ext cx="7766936" cy="109689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052885" y="4016045"/>
            <a:ext cx="7766936" cy="109689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Sonja R Burk, M.Ed.</a:t>
            </a:r>
            <a:br>
              <a:rPr lang="en-US" dirty="0"/>
            </a:br>
            <a:r>
              <a:rPr lang="en-US" dirty="0"/>
              <a:t>Karen Austin, M.A.</a:t>
            </a:r>
          </a:p>
          <a:p>
            <a:r>
              <a:rPr lang="en-US" dirty="0"/>
              <a:t>Middle Tennessee State University		College of Liberal Arts Advisors</a:t>
            </a:r>
          </a:p>
        </p:txBody>
      </p:sp>
    </p:spTree>
    <p:extLst>
      <p:ext uri="{BB962C8B-B14F-4D97-AF65-F5344CB8AC3E}">
        <p14:creationId xmlns:p14="http://schemas.microsoft.com/office/powerpoint/2010/main" val="31094639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Advising Truths with Student Success</a:t>
            </a:r>
            <a:br>
              <a:rPr lang="en-US" dirty="0"/>
            </a:br>
            <a:r>
              <a:rPr lang="en-US" dirty="0"/>
              <a:t>Establishing a Student Relationship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sz="2400" dirty="0">
                <a:solidFill>
                  <a:schemeClr val="tx1"/>
                </a:solidFill>
              </a:rPr>
              <a:t>Holistic &amp; Appreciative Advising </a:t>
            </a:r>
            <a:r>
              <a:rPr lang="en-US" sz="2400" dirty="0">
                <a:solidFill>
                  <a:schemeClr val="accent1"/>
                </a:solidFill>
              </a:rPr>
              <a:t>– </a:t>
            </a:r>
            <a:r>
              <a:rPr lang="en-US" sz="2400" b="1" i="1" dirty="0">
                <a:solidFill>
                  <a:schemeClr val="accent1"/>
                </a:solidFill>
              </a:rPr>
              <a:t>Establishing Trust</a:t>
            </a:r>
          </a:p>
          <a:p>
            <a:pPr lvl="1"/>
            <a:r>
              <a:rPr lang="en-US" sz="2400" dirty="0"/>
              <a:t>Inquire about current classes, professors, organizations, etc. </a:t>
            </a:r>
          </a:p>
          <a:p>
            <a:pPr lvl="1"/>
            <a:r>
              <a:rPr lang="en-US" sz="2400" dirty="0"/>
              <a:t>Open-ended questions </a:t>
            </a:r>
          </a:p>
          <a:p>
            <a:pPr lvl="1"/>
            <a:r>
              <a:rPr lang="en-US" sz="2400" dirty="0"/>
              <a:t>Sum-up/Close the meeting with Action Items for both of you</a:t>
            </a:r>
          </a:p>
          <a:p>
            <a:pPr lvl="1"/>
            <a:r>
              <a:rPr lang="en-US" sz="2400" dirty="0"/>
              <a:t>Follow through on your Action Items</a:t>
            </a:r>
          </a:p>
          <a:p>
            <a:pPr lvl="1"/>
            <a:endParaRPr lang="en-US" sz="2400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40840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Career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2902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Advising Truths with Student Success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student’s career journey needs to start in the advisor’s office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743200" y="2244437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25" name="Picture 1" descr="https://pbs.twimg.com/media/CmH1Uy7WIAEaBe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1733" y="2785485"/>
            <a:ext cx="3838575" cy="2505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28727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Facilitators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Sonja Burk, M.Ed., MTSU College of Liberal Arts Advisor</a:t>
            </a:r>
          </a:p>
          <a:p>
            <a:r>
              <a:rPr lang="en-US" sz="2000" dirty="0"/>
              <a:t>Karen Austin, M.A., MTSU College of Liberal Arts Advisor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27505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DA588E-89D9-4179-85FF-FF26AF13B0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College of Liberal Arts Careers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483DB2-187D-4D62-ACDC-9A4E2AACFB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What can I do with this major?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Would you like fries with that?</a:t>
            </a:r>
          </a:p>
        </p:txBody>
      </p:sp>
      <p:pic>
        <p:nvPicPr>
          <p:cNvPr id="5" name="Picture 4" descr="A bowl of fries&#10;&#10;Description generated with very high confidence">
            <a:extLst>
              <a:ext uri="{FF2B5EF4-FFF2-40B4-BE49-F238E27FC236}">
                <a16:creationId xmlns:a16="http://schemas.microsoft.com/office/drawing/2014/main" id="{B99CE820-8AB9-4423-9118-737FEC3569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20862" y="2873986"/>
            <a:ext cx="4507107" cy="2999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2865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B37FC3-EB4F-4092-A9EE-EE68EC497B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talk about…..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7DCD77-AFD2-40AA-85CC-E11F4F9984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Career Advising vs. Academic Advising</a:t>
            </a:r>
          </a:p>
          <a:p>
            <a:r>
              <a:rPr lang="en-US" sz="2800" dirty="0"/>
              <a:t>Successes we’ve had at MTSU</a:t>
            </a:r>
          </a:p>
          <a:p>
            <a:r>
              <a:rPr lang="en-US" sz="2800" dirty="0"/>
              <a:t>Case Study Example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566287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Academic Advising IS Career Advising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Career advising is a large part of our advising success</a:t>
            </a:r>
          </a:p>
          <a:p>
            <a:r>
              <a:rPr lang="en-US" sz="2800" dirty="0"/>
              <a:t>It starts in the advisor’s office</a:t>
            </a:r>
          </a:p>
          <a:p>
            <a:r>
              <a:rPr lang="en-US" sz="2800" dirty="0"/>
              <a:t>This is substantiated by the National Association of Colleges and Employers ‘16-17 report.</a:t>
            </a:r>
          </a:p>
        </p:txBody>
      </p:sp>
    </p:spTree>
    <p:extLst>
      <p:ext uri="{BB962C8B-B14F-4D97-AF65-F5344CB8AC3E}">
        <p14:creationId xmlns:p14="http://schemas.microsoft.com/office/powerpoint/2010/main" val="6061614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Why is this Important?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The largest groups of students coming out of high school in the coming decade will be Hispanics, low-income, and those who are the </a:t>
            </a:r>
            <a:r>
              <a:rPr lang="en-US" sz="28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first in their family </a:t>
            </a:r>
            <a:r>
              <a:rPr lang="en-US" sz="2800" dirty="0"/>
              <a:t>to go to college</a:t>
            </a:r>
          </a:p>
        </p:txBody>
      </p:sp>
    </p:spTree>
    <p:extLst>
      <p:ext uri="{BB962C8B-B14F-4D97-AF65-F5344CB8AC3E}">
        <p14:creationId xmlns:p14="http://schemas.microsoft.com/office/powerpoint/2010/main" val="26777392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MTSU’s 2017 Student Population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2800" dirty="0"/>
              <a:t>66% of Student Population is College Ready (ACT composite 21+)</a:t>
            </a:r>
          </a:p>
          <a:p>
            <a:pPr lvl="1"/>
            <a:r>
              <a:rPr lang="en-US" sz="2800" dirty="0"/>
              <a:t>Approximately 20,000 undergraduates (11% in College of Liberal Arts)</a:t>
            </a:r>
          </a:p>
          <a:p>
            <a:pPr lvl="1"/>
            <a:r>
              <a:rPr lang="en-US" sz="2800" dirty="0"/>
              <a:t>~50% Pell eligible </a:t>
            </a:r>
          </a:p>
          <a:p>
            <a:pPr lvl="1"/>
            <a:r>
              <a:rPr lang="en-US" sz="2800" dirty="0"/>
              <a:t>~50% First Generation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01294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This I believe… (no really – What works for us)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Advising Truths…</a:t>
            </a:r>
          </a:p>
          <a:p>
            <a:pPr lvl="1"/>
            <a:r>
              <a:rPr lang="en-US" sz="2400" dirty="0"/>
              <a:t>You cannot successfully advise someone you do not know</a:t>
            </a:r>
          </a:p>
          <a:p>
            <a:pPr lvl="1"/>
            <a:r>
              <a:rPr lang="en-US" sz="2400" dirty="0"/>
              <a:t>You cannot successfully advise someone who does not trust you</a:t>
            </a:r>
          </a:p>
          <a:p>
            <a:pPr lvl="1"/>
            <a:r>
              <a:rPr lang="en-US" sz="2400" dirty="0"/>
              <a:t>You can successfully advise someone when you are engaged in the conversation</a:t>
            </a:r>
          </a:p>
          <a:p>
            <a:pPr lvl="1"/>
            <a:r>
              <a:rPr lang="en-US" sz="2400" dirty="0"/>
              <a:t>You can successfully advise someone when you are aware of their career goals</a:t>
            </a:r>
          </a:p>
        </p:txBody>
      </p:sp>
    </p:spTree>
    <p:extLst>
      <p:ext uri="{BB962C8B-B14F-4D97-AF65-F5344CB8AC3E}">
        <p14:creationId xmlns:p14="http://schemas.microsoft.com/office/powerpoint/2010/main" val="29180865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Hi, Are you busy? I have a quick question.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6369" y="3021805"/>
            <a:ext cx="2348706" cy="2511195"/>
          </a:xfrm>
        </p:spPr>
      </p:pic>
    </p:spTree>
    <p:extLst>
      <p:ext uri="{BB962C8B-B14F-4D97-AF65-F5344CB8AC3E}">
        <p14:creationId xmlns:p14="http://schemas.microsoft.com/office/powerpoint/2010/main" val="29512376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/>
            </a:r>
            <a:br>
              <a:rPr lang="en-US" dirty="0"/>
            </a:br>
            <a:r>
              <a:rPr lang="en-US" sz="4000" dirty="0"/>
              <a:t>Establishing the Student Relationship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2800" dirty="0"/>
          </a:p>
          <a:p>
            <a:r>
              <a:rPr lang="en-US" sz="2800" dirty="0">
                <a:solidFill>
                  <a:schemeClr val="tx1"/>
                </a:solidFill>
              </a:rPr>
              <a:t>Holistic &amp; Appreciative Advising </a:t>
            </a:r>
            <a:r>
              <a:rPr lang="en-US" sz="2800" dirty="0">
                <a:solidFill>
                  <a:schemeClr val="accent1"/>
                </a:solidFill>
              </a:rPr>
              <a:t>– </a:t>
            </a:r>
            <a:r>
              <a:rPr lang="en-US" sz="2800" b="1" i="1" dirty="0">
                <a:solidFill>
                  <a:schemeClr val="accent1"/>
                </a:solidFill>
              </a:rPr>
              <a:t>Setting the Tone</a:t>
            </a:r>
          </a:p>
          <a:p>
            <a:pPr lvl="1"/>
            <a:r>
              <a:rPr lang="en-US" sz="2800" dirty="0"/>
              <a:t>Welcoming and friendly office</a:t>
            </a:r>
          </a:p>
          <a:p>
            <a:pPr lvl="1"/>
            <a:r>
              <a:rPr lang="en-US" sz="2800" dirty="0"/>
              <a:t>Water and healthy snacks</a:t>
            </a:r>
          </a:p>
          <a:p>
            <a:pPr lvl="1"/>
            <a:r>
              <a:rPr lang="en-US" sz="2800" dirty="0"/>
              <a:t>Positive and inspirational quotes in office</a:t>
            </a:r>
          </a:p>
          <a:p>
            <a:pPr lvl="1"/>
            <a:r>
              <a:rPr lang="en-US" sz="2800" dirty="0"/>
              <a:t>Appointment times: 30, 45, and 60 minutes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516656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720</TotalTime>
  <Words>379</Words>
  <Application>Microsoft Office PowerPoint</Application>
  <PresentationFormat>Widescreen</PresentationFormat>
  <Paragraphs>55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Times New Roman</vt:lpstr>
      <vt:lpstr>Trebuchet MS</vt:lpstr>
      <vt:lpstr>Wingdings 3</vt:lpstr>
      <vt:lpstr>Facet</vt:lpstr>
      <vt:lpstr>Advising Truths with Student Success</vt:lpstr>
      <vt:lpstr>College of Liberal Arts Careers</vt:lpstr>
      <vt:lpstr>Let’s talk about…..</vt:lpstr>
      <vt:lpstr>Academic Advising IS Career Advising</vt:lpstr>
      <vt:lpstr>Why is this Important?</vt:lpstr>
      <vt:lpstr>MTSU’s 2017 Student Population</vt:lpstr>
      <vt:lpstr>This I believe… (no really – What works for us)</vt:lpstr>
      <vt:lpstr>Hi, Are you busy? I have a quick question.</vt:lpstr>
      <vt:lpstr> Establishing the Student Relationship </vt:lpstr>
      <vt:lpstr>Advising Truths with Student Success Establishing a Student Relationship </vt:lpstr>
      <vt:lpstr>Career Questions</vt:lpstr>
      <vt:lpstr>Advising Truths with Student Success</vt:lpstr>
      <vt:lpstr>Facilitators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Advising Truths with Student Success</dc:title>
  <dc:creator>Windows User</dc:creator>
  <cp:lastModifiedBy>Sonja Burk</cp:lastModifiedBy>
  <cp:revision>29</cp:revision>
  <dcterms:created xsi:type="dcterms:W3CDTF">2018-09-05T20:50:20Z</dcterms:created>
  <dcterms:modified xsi:type="dcterms:W3CDTF">2018-10-02T21:07:07Z</dcterms:modified>
</cp:coreProperties>
</file>