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92" r:id="rId3"/>
    <p:sldId id="393" r:id="rId4"/>
    <p:sldId id="396" r:id="rId5"/>
    <p:sldId id="421" r:id="rId6"/>
    <p:sldId id="413" r:id="rId7"/>
    <p:sldId id="404" r:id="rId8"/>
    <p:sldId id="405" r:id="rId9"/>
    <p:sldId id="406" r:id="rId10"/>
    <p:sldId id="418" r:id="rId11"/>
    <p:sldId id="424" r:id="rId12"/>
    <p:sldId id="417" r:id="rId13"/>
    <p:sldId id="352" r:id="rId14"/>
    <p:sldId id="360" r:id="rId15"/>
    <p:sldId id="361" r:id="rId16"/>
    <p:sldId id="359" r:id="rId17"/>
    <p:sldId id="354" r:id="rId18"/>
    <p:sldId id="328" r:id="rId19"/>
    <p:sldId id="307" r:id="rId20"/>
    <p:sldId id="377" r:id="rId21"/>
    <p:sldId id="378" r:id="rId22"/>
    <p:sldId id="379" r:id="rId23"/>
    <p:sldId id="426" r:id="rId24"/>
    <p:sldId id="302" r:id="rId25"/>
    <p:sldId id="380" r:id="rId26"/>
    <p:sldId id="422" r:id="rId27"/>
    <p:sldId id="384" r:id="rId28"/>
    <p:sldId id="423" r:id="rId29"/>
    <p:sldId id="386" r:id="rId30"/>
    <p:sldId id="425" r:id="rId31"/>
    <p:sldId id="427" r:id="rId32"/>
    <p:sldId id="314" r:id="rId33"/>
    <p:sldId id="367" r:id="rId34"/>
    <p:sldId id="338" r:id="rId35"/>
    <p:sldId id="419" r:id="rId36"/>
    <p:sldId id="414" r:id="rId37"/>
    <p:sldId id="420" r:id="rId38"/>
    <p:sldId id="428" r:id="rId39"/>
    <p:sldId id="387" r:id="rId40"/>
    <p:sldId id="429" r:id="rId41"/>
    <p:sldId id="416" r:id="rId4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001B"/>
    <a:srgbClr val="002C65"/>
    <a:srgbClr val="AE241C"/>
    <a:srgbClr val="C2A972"/>
    <a:srgbClr val="093E77"/>
    <a:srgbClr val="D97631"/>
    <a:srgbClr val="D6C69F"/>
    <a:srgbClr val="213C44"/>
    <a:srgbClr val="D2621E"/>
    <a:srgbClr val="868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1" autoAdjust="0"/>
    <p:restoredTop sz="94687" autoAdjust="0"/>
  </p:normalViewPr>
  <p:slideViewPr>
    <p:cSldViewPr snapToGrid="0" snapToObjects="1">
      <p:cViewPr varScale="1">
        <p:scale>
          <a:sx n="87" d="100"/>
          <a:sy n="87" d="100"/>
        </p:scale>
        <p:origin x="-14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561A4-7647-49F2-AC26-32C67F50518B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70D8368E-FEDB-43D3-A982-C3199927D5FC}">
      <dgm:prSet phldrT="[Text]"/>
      <dgm:spPr/>
      <dgm:t>
        <a:bodyPr/>
        <a:lstStyle/>
        <a:p>
          <a:r>
            <a:rPr lang="en-US" dirty="0" smtClean="0"/>
            <a:t>College Algebra</a:t>
          </a:r>
          <a:endParaRPr lang="en-US" dirty="0"/>
        </a:p>
      </dgm:t>
    </dgm:pt>
    <dgm:pt modelId="{4E187836-1A5B-43B3-AEB6-04C3FB7146DC}" type="parTrans" cxnId="{6F9C9B5D-F760-412E-B282-98E25125F720}">
      <dgm:prSet/>
      <dgm:spPr/>
      <dgm:t>
        <a:bodyPr/>
        <a:lstStyle/>
        <a:p>
          <a:endParaRPr lang="en-US"/>
        </a:p>
      </dgm:t>
    </dgm:pt>
    <dgm:pt modelId="{00B5CA17-682E-4384-9E40-830E535F39F9}" type="sibTrans" cxnId="{6F9C9B5D-F760-412E-B282-98E25125F720}">
      <dgm:prSet/>
      <dgm:spPr/>
      <dgm:t>
        <a:bodyPr/>
        <a:lstStyle/>
        <a:p>
          <a:endParaRPr lang="en-US"/>
        </a:p>
      </dgm:t>
    </dgm:pt>
    <dgm:pt modelId="{745D9A3C-190E-459C-B148-46BBE7003CC0}">
      <dgm:prSet phldrT="[Text]"/>
      <dgm:spPr/>
      <dgm:t>
        <a:bodyPr/>
        <a:lstStyle/>
        <a:p>
          <a:r>
            <a:rPr lang="en-US" dirty="0" smtClean="0"/>
            <a:t>Calculus</a:t>
          </a:r>
          <a:endParaRPr lang="en-US" dirty="0"/>
        </a:p>
      </dgm:t>
    </dgm:pt>
    <dgm:pt modelId="{DE229829-F0E8-4E92-845C-AD834A5B2FFB}" type="parTrans" cxnId="{7C997EF0-BA14-42D3-AF9A-07CA74035D91}">
      <dgm:prSet/>
      <dgm:spPr/>
      <dgm:t>
        <a:bodyPr/>
        <a:lstStyle/>
        <a:p>
          <a:endParaRPr lang="en-US"/>
        </a:p>
      </dgm:t>
    </dgm:pt>
    <dgm:pt modelId="{034BDA51-0E23-4D41-8E85-1ED7C21C94FA}" type="sibTrans" cxnId="{7C997EF0-BA14-42D3-AF9A-07CA74035D91}">
      <dgm:prSet/>
      <dgm:spPr/>
      <dgm:t>
        <a:bodyPr/>
        <a:lstStyle/>
        <a:p>
          <a:endParaRPr lang="en-US"/>
        </a:p>
      </dgm:t>
    </dgm:pt>
    <dgm:pt modelId="{82E87648-E1CF-4F73-B91F-25BE2FC9C952}" type="pres">
      <dgm:prSet presAssocID="{A06561A4-7647-49F2-AC26-32C67F50518B}" presName="CompostProcess" presStyleCnt="0">
        <dgm:presLayoutVars>
          <dgm:dir/>
          <dgm:resizeHandles val="exact"/>
        </dgm:presLayoutVars>
      </dgm:prSet>
      <dgm:spPr/>
    </dgm:pt>
    <dgm:pt modelId="{1D73E19E-429D-4649-9CA0-D34A00C70532}" type="pres">
      <dgm:prSet presAssocID="{A06561A4-7647-49F2-AC26-32C67F50518B}" presName="arrow" presStyleLbl="bgShp" presStyleIdx="0" presStyleCnt="1" custScaleX="97821" custScaleY="96633" custLinFactNeighborX="-6645" custLinFactNeighborY="1684"/>
      <dgm:spPr/>
    </dgm:pt>
    <dgm:pt modelId="{728BFAF2-2C8A-4125-9306-26ADF5A1F7E5}" type="pres">
      <dgm:prSet presAssocID="{A06561A4-7647-49F2-AC26-32C67F50518B}" presName="linearProcess" presStyleCnt="0"/>
      <dgm:spPr/>
    </dgm:pt>
    <dgm:pt modelId="{6D455DBB-E67F-410C-AFA9-48D0A31A164B}" type="pres">
      <dgm:prSet presAssocID="{70D8368E-FEDB-43D3-A982-C3199927D5FC}" presName="textNode" presStyleLbl="node1" presStyleIdx="0" presStyleCnt="2" custLinFactX="-18932" custLinFactNeighborX="-100000" custLinFactNeighborY="4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DE6D3-7BEF-487B-951F-AE0567EEB6E7}" type="pres">
      <dgm:prSet presAssocID="{00B5CA17-682E-4384-9E40-830E535F39F9}" presName="sibTrans" presStyleCnt="0"/>
      <dgm:spPr/>
    </dgm:pt>
    <dgm:pt modelId="{0F7793DD-E866-4D32-8E32-7BC716275A6B}" type="pres">
      <dgm:prSet presAssocID="{745D9A3C-190E-459C-B148-46BBE7003CC0}" presName="textNode" presStyleLbl="node1" presStyleIdx="1" presStyleCnt="2" custLinFactX="-15982" custLinFactNeighborX="-100000" custLinFactNeighborY="4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17D7B9-8C34-4E7F-91C2-A9D3A4B79CFD}" type="presOf" srcId="{70D8368E-FEDB-43D3-A982-C3199927D5FC}" destId="{6D455DBB-E67F-410C-AFA9-48D0A31A164B}" srcOrd="0" destOrd="0" presId="urn:microsoft.com/office/officeart/2005/8/layout/hProcess9"/>
    <dgm:cxn modelId="{6F9C9B5D-F760-412E-B282-98E25125F720}" srcId="{A06561A4-7647-49F2-AC26-32C67F50518B}" destId="{70D8368E-FEDB-43D3-A982-C3199927D5FC}" srcOrd="0" destOrd="0" parTransId="{4E187836-1A5B-43B3-AEB6-04C3FB7146DC}" sibTransId="{00B5CA17-682E-4384-9E40-830E535F39F9}"/>
    <dgm:cxn modelId="{6946F76B-ACF6-42BA-BEB4-47C2FFBD4629}" type="presOf" srcId="{A06561A4-7647-49F2-AC26-32C67F50518B}" destId="{82E87648-E1CF-4F73-B91F-25BE2FC9C952}" srcOrd="0" destOrd="0" presId="urn:microsoft.com/office/officeart/2005/8/layout/hProcess9"/>
    <dgm:cxn modelId="{C0A8CD93-A633-41E5-9948-590011908058}" type="presOf" srcId="{745D9A3C-190E-459C-B148-46BBE7003CC0}" destId="{0F7793DD-E866-4D32-8E32-7BC716275A6B}" srcOrd="0" destOrd="0" presId="urn:microsoft.com/office/officeart/2005/8/layout/hProcess9"/>
    <dgm:cxn modelId="{7C997EF0-BA14-42D3-AF9A-07CA74035D91}" srcId="{A06561A4-7647-49F2-AC26-32C67F50518B}" destId="{745D9A3C-190E-459C-B148-46BBE7003CC0}" srcOrd="1" destOrd="0" parTransId="{DE229829-F0E8-4E92-845C-AD834A5B2FFB}" sibTransId="{034BDA51-0E23-4D41-8E85-1ED7C21C94FA}"/>
    <dgm:cxn modelId="{14D6F99D-DE96-4CC8-AA9C-A9FC05BE0DD1}" type="presParOf" srcId="{82E87648-E1CF-4F73-B91F-25BE2FC9C952}" destId="{1D73E19E-429D-4649-9CA0-D34A00C70532}" srcOrd="0" destOrd="0" presId="urn:microsoft.com/office/officeart/2005/8/layout/hProcess9"/>
    <dgm:cxn modelId="{E466A60D-97D9-4954-8242-86BE2BA01768}" type="presParOf" srcId="{82E87648-E1CF-4F73-B91F-25BE2FC9C952}" destId="{728BFAF2-2C8A-4125-9306-26ADF5A1F7E5}" srcOrd="1" destOrd="0" presId="urn:microsoft.com/office/officeart/2005/8/layout/hProcess9"/>
    <dgm:cxn modelId="{16B2A32D-71EB-44D8-8A9B-AB58DBCAF06B}" type="presParOf" srcId="{728BFAF2-2C8A-4125-9306-26ADF5A1F7E5}" destId="{6D455DBB-E67F-410C-AFA9-48D0A31A164B}" srcOrd="0" destOrd="0" presId="urn:microsoft.com/office/officeart/2005/8/layout/hProcess9"/>
    <dgm:cxn modelId="{BDCAC105-AD9F-4696-8938-D366E866E593}" type="presParOf" srcId="{728BFAF2-2C8A-4125-9306-26ADF5A1F7E5}" destId="{CEADE6D3-7BEF-487B-951F-AE0567EEB6E7}" srcOrd="1" destOrd="0" presId="urn:microsoft.com/office/officeart/2005/8/layout/hProcess9"/>
    <dgm:cxn modelId="{2500C6E0-4369-492F-935F-44E4434119A0}" type="presParOf" srcId="{728BFAF2-2C8A-4125-9306-26ADF5A1F7E5}" destId="{0F7793DD-E866-4D32-8E32-7BC716275A6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2425A1-7319-4959-9E7E-C792E1C9E78E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98FED19-985A-4715-8C64-BB86078D97DC}">
      <dgm:prSet phldrT="[Text]" custT="1"/>
      <dgm:spPr/>
      <dgm:t>
        <a:bodyPr/>
        <a:lstStyle/>
        <a:p>
          <a:r>
            <a:rPr lang="en-US" sz="1600" b="1" dirty="0" smtClean="0">
              <a:latin typeface="Cambria" pitchFamily="18" charset="0"/>
            </a:rPr>
            <a:t>Extra Time</a:t>
          </a:r>
          <a:endParaRPr lang="en-US" sz="1600" b="1" dirty="0">
            <a:latin typeface="Cambria" pitchFamily="18" charset="0"/>
          </a:endParaRPr>
        </a:p>
      </dgm:t>
    </dgm:pt>
    <dgm:pt modelId="{E32813FD-1257-4A7A-878E-F35D4B4E854B}" type="parTrans" cxnId="{701081BA-E6B3-4AF0-8097-C35F590CD47E}">
      <dgm:prSet/>
      <dgm:spPr/>
      <dgm:t>
        <a:bodyPr/>
        <a:lstStyle/>
        <a:p>
          <a:endParaRPr lang="en-US" dirty="0"/>
        </a:p>
      </dgm:t>
    </dgm:pt>
    <dgm:pt modelId="{F315891B-8166-469B-96D0-B9239257880F}" type="sibTrans" cxnId="{701081BA-E6B3-4AF0-8097-C35F590CD47E}">
      <dgm:prSet/>
      <dgm:spPr/>
      <dgm:t>
        <a:bodyPr/>
        <a:lstStyle/>
        <a:p>
          <a:endParaRPr lang="en-US"/>
        </a:p>
      </dgm:t>
    </dgm:pt>
    <dgm:pt modelId="{C12D756B-C09A-4EB4-ACDF-EFF4B0678B21}">
      <dgm:prSet phldrT="[Text]" custT="1"/>
      <dgm:spPr/>
      <dgm:t>
        <a:bodyPr/>
        <a:lstStyle/>
        <a:p>
          <a:r>
            <a:rPr lang="en-US" sz="2000" dirty="0" smtClean="0">
              <a:latin typeface="Rockwell" pitchFamily="18" charset="0"/>
            </a:rPr>
            <a:t>45 minutes after class</a:t>
          </a:r>
          <a:endParaRPr lang="en-US" sz="2000" dirty="0">
            <a:latin typeface="Rockwell" pitchFamily="18" charset="0"/>
          </a:endParaRPr>
        </a:p>
      </dgm:t>
    </dgm:pt>
    <dgm:pt modelId="{59447069-57BA-4CBB-98CA-1E50168F265B}" type="parTrans" cxnId="{1FB5DA31-F973-450E-BEC0-F3BA78E08E2A}">
      <dgm:prSet/>
      <dgm:spPr/>
      <dgm:t>
        <a:bodyPr/>
        <a:lstStyle/>
        <a:p>
          <a:endParaRPr lang="en-US"/>
        </a:p>
      </dgm:t>
    </dgm:pt>
    <dgm:pt modelId="{04C6B96A-676D-4C5F-A82D-14EE92524AD8}" type="sibTrans" cxnId="{1FB5DA31-F973-450E-BEC0-F3BA78E08E2A}">
      <dgm:prSet/>
      <dgm:spPr/>
      <dgm:t>
        <a:bodyPr/>
        <a:lstStyle/>
        <a:p>
          <a:endParaRPr lang="en-US"/>
        </a:p>
      </dgm:t>
    </dgm:pt>
    <dgm:pt modelId="{C618EC8A-065D-4B36-9056-14905C63ABFE}">
      <dgm:prSet phldrT="[Text]" custT="1"/>
      <dgm:spPr/>
      <dgm:t>
        <a:bodyPr/>
        <a:lstStyle/>
        <a:p>
          <a:r>
            <a:rPr lang="en-US" sz="1400" b="1" dirty="0" smtClean="0">
              <a:latin typeface="Cambria" pitchFamily="18" charset="0"/>
            </a:rPr>
            <a:t>Mandatory Tutoring</a:t>
          </a:r>
          <a:endParaRPr lang="en-US" sz="1400" b="1" dirty="0">
            <a:latin typeface="Cambria" pitchFamily="18" charset="0"/>
          </a:endParaRPr>
        </a:p>
      </dgm:t>
    </dgm:pt>
    <dgm:pt modelId="{9AD87CD4-47F1-4239-A187-5DA929C03C91}" type="parTrans" cxnId="{799F78AF-CB30-4283-B022-CE7A0F5E5E88}">
      <dgm:prSet/>
      <dgm:spPr/>
      <dgm:t>
        <a:bodyPr/>
        <a:lstStyle/>
        <a:p>
          <a:endParaRPr lang="en-US" dirty="0"/>
        </a:p>
      </dgm:t>
    </dgm:pt>
    <dgm:pt modelId="{FAF5AD29-3661-420B-B59A-0D8B90608370}" type="sibTrans" cxnId="{799F78AF-CB30-4283-B022-CE7A0F5E5E88}">
      <dgm:prSet/>
      <dgm:spPr/>
      <dgm:t>
        <a:bodyPr/>
        <a:lstStyle/>
        <a:p>
          <a:endParaRPr lang="en-US"/>
        </a:p>
      </dgm:t>
    </dgm:pt>
    <dgm:pt modelId="{F5A9B364-4B08-42B1-8438-1512520FE393}">
      <dgm:prSet phldrT="[Text]" custT="1"/>
      <dgm:spPr/>
      <dgm:t>
        <a:bodyPr/>
        <a:lstStyle/>
        <a:p>
          <a:r>
            <a:rPr lang="en-US" sz="2000" dirty="0" smtClean="0">
              <a:latin typeface="Rockwell" pitchFamily="18" charset="0"/>
            </a:rPr>
            <a:t>Paired proctored labs</a:t>
          </a:r>
          <a:endParaRPr lang="en-US" sz="2000" dirty="0">
            <a:latin typeface="Rockwell" pitchFamily="18" charset="0"/>
          </a:endParaRPr>
        </a:p>
      </dgm:t>
    </dgm:pt>
    <dgm:pt modelId="{943D1D0B-54A2-4873-8BF9-717691C42723}" type="parTrans" cxnId="{1C409DA6-1121-40ED-BA59-48AE120D21DF}">
      <dgm:prSet/>
      <dgm:spPr/>
      <dgm:t>
        <a:bodyPr/>
        <a:lstStyle/>
        <a:p>
          <a:endParaRPr lang="en-US"/>
        </a:p>
      </dgm:t>
    </dgm:pt>
    <dgm:pt modelId="{49639BA0-4552-43D3-8D51-15EBA0D4340A}" type="sibTrans" cxnId="{1C409DA6-1121-40ED-BA59-48AE120D21DF}">
      <dgm:prSet/>
      <dgm:spPr/>
      <dgm:t>
        <a:bodyPr/>
        <a:lstStyle/>
        <a:p>
          <a:endParaRPr lang="en-US"/>
        </a:p>
      </dgm:t>
    </dgm:pt>
    <dgm:pt modelId="{FF6A3D03-8AE1-4ABD-A5C6-22713500C3BD}">
      <dgm:prSet phldrT="[Text]" custT="1"/>
      <dgm:spPr/>
      <dgm:t>
        <a:bodyPr/>
        <a:lstStyle/>
        <a:p>
          <a:r>
            <a:rPr lang="en-US" sz="1400" b="1" dirty="0" smtClean="0">
              <a:latin typeface="Cambria" pitchFamily="18" charset="0"/>
            </a:rPr>
            <a:t>Sequenced</a:t>
          </a:r>
          <a:endParaRPr lang="en-US" sz="1400" b="1" dirty="0">
            <a:latin typeface="Cambria" pitchFamily="18" charset="0"/>
          </a:endParaRPr>
        </a:p>
      </dgm:t>
    </dgm:pt>
    <dgm:pt modelId="{CBB51C23-FA21-41AD-9C43-A29A73866CB5}" type="parTrans" cxnId="{A51FA8F2-6116-4310-A844-4C4118987715}">
      <dgm:prSet/>
      <dgm:spPr/>
      <dgm:t>
        <a:bodyPr/>
        <a:lstStyle/>
        <a:p>
          <a:endParaRPr lang="en-US" dirty="0"/>
        </a:p>
      </dgm:t>
    </dgm:pt>
    <dgm:pt modelId="{B94EBE40-82EB-4771-9983-17B8AC3AFEA8}" type="sibTrans" cxnId="{A51FA8F2-6116-4310-A844-4C4118987715}">
      <dgm:prSet/>
      <dgm:spPr/>
      <dgm:t>
        <a:bodyPr/>
        <a:lstStyle/>
        <a:p>
          <a:endParaRPr lang="en-US"/>
        </a:p>
      </dgm:t>
    </dgm:pt>
    <dgm:pt modelId="{AFDD1A11-FD5B-4714-8F07-415A86C27A31}">
      <dgm:prSet phldrT="[Text]" custT="1"/>
      <dgm:spPr/>
      <dgm:t>
        <a:bodyPr/>
        <a:lstStyle/>
        <a:p>
          <a:r>
            <a:rPr lang="en-US" sz="2400" dirty="0" smtClean="0">
              <a:latin typeface="Rockwell" pitchFamily="18" charset="0"/>
            </a:rPr>
            <a:t>5 </a:t>
          </a:r>
          <a:r>
            <a:rPr lang="en-US" sz="2000" dirty="0" smtClean="0">
              <a:latin typeface="Rockwell" pitchFamily="18" charset="0"/>
            </a:rPr>
            <a:t>weeks prep plus 10 weeks gateway content</a:t>
          </a:r>
          <a:endParaRPr lang="en-US" sz="2000" dirty="0">
            <a:latin typeface="Rockwell" pitchFamily="18" charset="0"/>
          </a:endParaRPr>
        </a:p>
      </dgm:t>
    </dgm:pt>
    <dgm:pt modelId="{F1F9E8CC-2D0C-42D3-9E70-A14B013C0608}" type="parTrans" cxnId="{048A5402-F1FD-4153-A6E5-914D08844485}">
      <dgm:prSet/>
      <dgm:spPr/>
      <dgm:t>
        <a:bodyPr/>
        <a:lstStyle/>
        <a:p>
          <a:endParaRPr lang="en-US"/>
        </a:p>
      </dgm:t>
    </dgm:pt>
    <dgm:pt modelId="{EA1FF61D-08DC-4586-B33C-2D2C8B5F9823}" type="sibTrans" cxnId="{048A5402-F1FD-4153-A6E5-914D08844485}">
      <dgm:prSet/>
      <dgm:spPr/>
      <dgm:t>
        <a:bodyPr/>
        <a:lstStyle/>
        <a:p>
          <a:endParaRPr lang="en-US"/>
        </a:p>
      </dgm:t>
    </dgm:pt>
    <dgm:pt modelId="{475A215E-D48A-46D6-A668-FC36F8DC5823}">
      <dgm:prSet phldrT="[Text]" custT="1"/>
      <dgm:spPr/>
      <dgm:t>
        <a:bodyPr/>
        <a:lstStyle/>
        <a:p>
          <a:r>
            <a:rPr lang="en-US" sz="2000" dirty="0" smtClean="0">
              <a:latin typeface="Rockwell" pitchFamily="18" charset="0"/>
            </a:rPr>
            <a:t>Additional class periods</a:t>
          </a:r>
          <a:endParaRPr lang="en-US" sz="2000" dirty="0">
            <a:latin typeface="Rockwell" pitchFamily="18" charset="0"/>
          </a:endParaRPr>
        </a:p>
      </dgm:t>
    </dgm:pt>
    <dgm:pt modelId="{EB8E348E-B760-4A20-8ECA-9ACCF5996E1E}" type="parTrans" cxnId="{3C3AEBA4-8A20-4085-B9F3-64134482CE6C}">
      <dgm:prSet/>
      <dgm:spPr/>
      <dgm:t>
        <a:bodyPr/>
        <a:lstStyle/>
        <a:p>
          <a:endParaRPr lang="en-US"/>
        </a:p>
      </dgm:t>
    </dgm:pt>
    <dgm:pt modelId="{202A3A20-7BAB-41C8-B4AE-CDACC55FCB0A}" type="sibTrans" cxnId="{3C3AEBA4-8A20-4085-B9F3-64134482CE6C}">
      <dgm:prSet/>
      <dgm:spPr/>
      <dgm:t>
        <a:bodyPr/>
        <a:lstStyle/>
        <a:p>
          <a:endParaRPr lang="en-US"/>
        </a:p>
      </dgm:t>
    </dgm:pt>
    <dgm:pt modelId="{9021DDA0-8D87-4765-8A49-986B63563B0A}" type="pres">
      <dgm:prSet presAssocID="{022425A1-7319-4959-9E7E-C792E1C9E78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1BE721-4C0E-4434-B1E0-A183A4AA581D}" type="pres">
      <dgm:prSet presAssocID="{022425A1-7319-4959-9E7E-C792E1C9E78E}" presName="cycle" presStyleCnt="0"/>
      <dgm:spPr/>
    </dgm:pt>
    <dgm:pt modelId="{6173EBD6-40F4-4001-915F-17BD8F4E7327}" type="pres">
      <dgm:prSet presAssocID="{022425A1-7319-4959-9E7E-C792E1C9E78E}" presName="centerShape" presStyleCnt="0"/>
      <dgm:spPr/>
    </dgm:pt>
    <dgm:pt modelId="{F1CAC2F4-828C-4D94-B928-52B1B4A6EAE5}" type="pres">
      <dgm:prSet presAssocID="{022425A1-7319-4959-9E7E-C792E1C9E78E}" presName="connSite" presStyleLbl="node1" presStyleIdx="0" presStyleCnt="4"/>
      <dgm:spPr/>
    </dgm:pt>
    <dgm:pt modelId="{96FF8B85-7FED-443A-AFBB-6E812747A1A2}" type="pres">
      <dgm:prSet presAssocID="{022425A1-7319-4959-9E7E-C792E1C9E78E}" presName="visible" presStyleLbl="node1" presStyleIdx="0" presStyleCnt="4" custLinFactNeighborX="-569" custLinFactNeighborY="569"/>
      <dgm:spPr/>
    </dgm:pt>
    <dgm:pt modelId="{1B911F24-575C-4F1F-AF56-89A42A21C1C0}" type="pres">
      <dgm:prSet presAssocID="{E32813FD-1257-4A7A-878E-F35D4B4E854B}" presName="Name25" presStyleLbl="parChTrans1D1" presStyleIdx="0" presStyleCnt="3"/>
      <dgm:spPr/>
      <dgm:t>
        <a:bodyPr/>
        <a:lstStyle/>
        <a:p>
          <a:endParaRPr lang="en-US"/>
        </a:p>
      </dgm:t>
    </dgm:pt>
    <dgm:pt modelId="{C21EE284-7834-459F-BCB5-4B3334B63FD1}" type="pres">
      <dgm:prSet presAssocID="{598FED19-985A-4715-8C64-BB86078D97DC}" presName="node" presStyleCnt="0"/>
      <dgm:spPr/>
    </dgm:pt>
    <dgm:pt modelId="{A251B0C0-DF9C-4C1C-A6BD-CB1CE43C8B79}" type="pres">
      <dgm:prSet presAssocID="{598FED19-985A-4715-8C64-BB86078D97DC}" presName="parentNode" presStyleLbl="node1" presStyleIdx="1" presStyleCnt="4" custScaleX="96558" custScaleY="97830" custLinFactNeighborX="1897" custLinFactNeighborY="18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1E890-2D04-4811-8A91-FB69AFCC96F9}" type="pres">
      <dgm:prSet presAssocID="{598FED19-985A-4715-8C64-BB86078D97D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204FA-3805-4FFD-958A-AA6B1C4D787C}" type="pres">
      <dgm:prSet presAssocID="{9AD87CD4-47F1-4239-A187-5DA929C03C91}" presName="Name25" presStyleLbl="parChTrans1D1" presStyleIdx="1" presStyleCnt="3"/>
      <dgm:spPr/>
      <dgm:t>
        <a:bodyPr/>
        <a:lstStyle/>
        <a:p>
          <a:endParaRPr lang="en-US"/>
        </a:p>
      </dgm:t>
    </dgm:pt>
    <dgm:pt modelId="{0DF27CE2-C079-4120-9D6F-6EA5434CE720}" type="pres">
      <dgm:prSet presAssocID="{C618EC8A-065D-4B36-9056-14905C63ABFE}" presName="node" presStyleCnt="0"/>
      <dgm:spPr/>
    </dgm:pt>
    <dgm:pt modelId="{77CF5C57-916B-495B-85D8-989960A02F35}" type="pres">
      <dgm:prSet presAssocID="{C618EC8A-065D-4B36-9056-14905C63ABFE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62236-75D8-40C4-9119-3C31392C0195}" type="pres">
      <dgm:prSet presAssocID="{C618EC8A-065D-4B36-9056-14905C63ABF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FBAB5-25CD-4D74-B9CE-44AEB5DB6A01}" type="pres">
      <dgm:prSet presAssocID="{CBB51C23-FA21-41AD-9C43-A29A73866CB5}" presName="Name25" presStyleLbl="parChTrans1D1" presStyleIdx="2" presStyleCnt="3"/>
      <dgm:spPr/>
      <dgm:t>
        <a:bodyPr/>
        <a:lstStyle/>
        <a:p>
          <a:endParaRPr lang="en-US"/>
        </a:p>
      </dgm:t>
    </dgm:pt>
    <dgm:pt modelId="{8EB306E9-281D-4D46-917E-A51824129E1E}" type="pres">
      <dgm:prSet presAssocID="{FF6A3D03-8AE1-4ABD-A5C6-22713500C3BD}" presName="node" presStyleCnt="0"/>
      <dgm:spPr/>
    </dgm:pt>
    <dgm:pt modelId="{E79D012A-989A-426B-94A4-0B7BCD4DEE04}" type="pres">
      <dgm:prSet presAssocID="{FF6A3D03-8AE1-4ABD-A5C6-22713500C3B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BE63C-8209-454F-B30A-419867CE350D}" type="pres">
      <dgm:prSet presAssocID="{FF6A3D03-8AE1-4ABD-A5C6-22713500C3B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FA8F2-6116-4310-A844-4C4118987715}" srcId="{022425A1-7319-4959-9E7E-C792E1C9E78E}" destId="{FF6A3D03-8AE1-4ABD-A5C6-22713500C3BD}" srcOrd="2" destOrd="0" parTransId="{CBB51C23-FA21-41AD-9C43-A29A73866CB5}" sibTransId="{B94EBE40-82EB-4771-9983-17B8AC3AFEA8}"/>
    <dgm:cxn modelId="{ADDDF961-4CDF-4BE4-8876-A2F968C66E11}" type="presOf" srcId="{598FED19-985A-4715-8C64-BB86078D97DC}" destId="{A251B0C0-DF9C-4C1C-A6BD-CB1CE43C8B79}" srcOrd="0" destOrd="0" presId="urn:microsoft.com/office/officeart/2005/8/layout/radial2"/>
    <dgm:cxn modelId="{7071F21B-99BD-42C2-96D1-DDDB0C8BC155}" type="presOf" srcId="{9AD87CD4-47F1-4239-A187-5DA929C03C91}" destId="{A91204FA-3805-4FFD-958A-AA6B1C4D787C}" srcOrd="0" destOrd="0" presId="urn:microsoft.com/office/officeart/2005/8/layout/radial2"/>
    <dgm:cxn modelId="{1FB5DA31-F973-450E-BEC0-F3BA78E08E2A}" srcId="{598FED19-985A-4715-8C64-BB86078D97DC}" destId="{C12D756B-C09A-4EB4-ACDF-EFF4B0678B21}" srcOrd="0" destOrd="0" parTransId="{59447069-57BA-4CBB-98CA-1E50168F265B}" sibTransId="{04C6B96A-676D-4C5F-A82D-14EE92524AD8}"/>
    <dgm:cxn modelId="{3C3AEBA4-8A20-4085-B9F3-64134482CE6C}" srcId="{598FED19-985A-4715-8C64-BB86078D97DC}" destId="{475A215E-D48A-46D6-A668-FC36F8DC5823}" srcOrd="1" destOrd="0" parTransId="{EB8E348E-B760-4A20-8ECA-9ACCF5996E1E}" sibTransId="{202A3A20-7BAB-41C8-B4AE-CDACC55FCB0A}"/>
    <dgm:cxn modelId="{7599FA8E-1B6F-428D-9625-0FB456C31084}" type="presOf" srcId="{AFDD1A11-FD5B-4714-8F07-415A86C27A31}" destId="{BFCBE63C-8209-454F-B30A-419867CE350D}" srcOrd="0" destOrd="0" presId="urn:microsoft.com/office/officeart/2005/8/layout/radial2"/>
    <dgm:cxn modelId="{048A5402-F1FD-4153-A6E5-914D08844485}" srcId="{FF6A3D03-8AE1-4ABD-A5C6-22713500C3BD}" destId="{AFDD1A11-FD5B-4714-8F07-415A86C27A31}" srcOrd="0" destOrd="0" parTransId="{F1F9E8CC-2D0C-42D3-9E70-A14B013C0608}" sibTransId="{EA1FF61D-08DC-4586-B33C-2D2C8B5F9823}"/>
    <dgm:cxn modelId="{1C409DA6-1121-40ED-BA59-48AE120D21DF}" srcId="{C618EC8A-065D-4B36-9056-14905C63ABFE}" destId="{F5A9B364-4B08-42B1-8438-1512520FE393}" srcOrd="0" destOrd="0" parTransId="{943D1D0B-54A2-4873-8BF9-717691C42723}" sibTransId="{49639BA0-4552-43D3-8D51-15EBA0D4340A}"/>
    <dgm:cxn modelId="{DEE0BFFD-3F88-4407-9163-EE25C3F05E8C}" type="presOf" srcId="{C12D756B-C09A-4EB4-ACDF-EFF4B0678B21}" destId="{91B1E890-2D04-4811-8A91-FB69AFCC96F9}" srcOrd="0" destOrd="0" presId="urn:microsoft.com/office/officeart/2005/8/layout/radial2"/>
    <dgm:cxn modelId="{799F78AF-CB30-4283-B022-CE7A0F5E5E88}" srcId="{022425A1-7319-4959-9E7E-C792E1C9E78E}" destId="{C618EC8A-065D-4B36-9056-14905C63ABFE}" srcOrd="1" destOrd="0" parTransId="{9AD87CD4-47F1-4239-A187-5DA929C03C91}" sibTransId="{FAF5AD29-3661-420B-B59A-0D8B90608370}"/>
    <dgm:cxn modelId="{D8777B9C-0CC5-40D8-90D5-C64FCA417D63}" type="presOf" srcId="{E32813FD-1257-4A7A-878E-F35D4B4E854B}" destId="{1B911F24-575C-4F1F-AF56-89A42A21C1C0}" srcOrd="0" destOrd="0" presId="urn:microsoft.com/office/officeart/2005/8/layout/radial2"/>
    <dgm:cxn modelId="{872DB35A-9C49-4D1D-A6D8-85C6024D679F}" type="presOf" srcId="{C618EC8A-065D-4B36-9056-14905C63ABFE}" destId="{77CF5C57-916B-495B-85D8-989960A02F35}" srcOrd="0" destOrd="0" presId="urn:microsoft.com/office/officeart/2005/8/layout/radial2"/>
    <dgm:cxn modelId="{A74A9DBB-63E0-40B4-93BF-DB2E3A97364D}" type="presOf" srcId="{F5A9B364-4B08-42B1-8438-1512520FE393}" destId="{60862236-75D8-40C4-9119-3C31392C0195}" srcOrd="0" destOrd="0" presId="urn:microsoft.com/office/officeart/2005/8/layout/radial2"/>
    <dgm:cxn modelId="{299AB6CB-482E-43A1-A540-58B1D8892C24}" type="presOf" srcId="{FF6A3D03-8AE1-4ABD-A5C6-22713500C3BD}" destId="{E79D012A-989A-426B-94A4-0B7BCD4DEE04}" srcOrd="0" destOrd="0" presId="urn:microsoft.com/office/officeart/2005/8/layout/radial2"/>
    <dgm:cxn modelId="{3775094A-365C-4245-8B94-E18056FD9217}" type="presOf" srcId="{475A215E-D48A-46D6-A668-FC36F8DC5823}" destId="{91B1E890-2D04-4811-8A91-FB69AFCC96F9}" srcOrd="0" destOrd="1" presId="urn:microsoft.com/office/officeart/2005/8/layout/radial2"/>
    <dgm:cxn modelId="{8E5E65BA-4D2B-43A7-8E62-14AFE9458A30}" type="presOf" srcId="{022425A1-7319-4959-9E7E-C792E1C9E78E}" destId="{9021DDA0-8D87-4765-8A49-986B63563B0A}" srcOrd="0" destOrd="0" presId="urn:microsoft.com/office/officeart/2005/8/layout/radial2"/>
    <dgm:cxn modelId="{A09F0EC5-6083-48A5-A0FA-C72F1CD6523A}" type="presOf" srcId="{CBB51C23-FA21-41AD-9C43-A29A73866CB5}" destId="{7CEFBAB5-25CD-4D74-B9CE-44AEB5DB6A01}" srcOrd="0" destOrd="0" presId="urn:microsoft.com/office/officeart/2005/8/layout/radial2"/>
    <dgm:cxn modelId="{701081BA-E6B3-4AF0-8097-C35F590CD47E}" srcId="{022425A1-7319-4959-9E7E-C792E1C9E78E}" destId="{598FED19-985A-4715-8C64-BB86078D97DC}" srcOrd="0" destOrd="0" parTransId="{E32813FD-1257-4A7A-878E-F35D4B4E854B}" sibTransId="{F315891B-8166-469B-96D0-B9239257880F}"/>
    <dgm:cxn modelId="{76628F5B-508E-4B3D-B9D6-FAD590134796}" type="presParOf" srcId="{9021DDA0-8D87-4765-8A49-986B63563B0A}" destId="{A21BE721-4C0E-4434-B1E0-A183A4AA581D}" srcOrd="0" destOrd="0" presId="urn:microsoft.com/office/officeart/2005/8/layout/radial2"/>
    <dgm:cxn modelId="{B0C55F90-3D80-4C2A-9CFC-56AC1862DFA4}" type="presParOf" srcId="{A21BE721-4C0E-4434-B1E0-A183A4AA581D}" destId="{6173EBD6-40F4-4001-915F-17BD8F4E7327}" srcOrd="0" destOrd="0" presId="urn:microsoft.com/office/officeart/2005/8/layout/radial2"/>
    <dgm:cxn modelId="{81BD5E6E-28D7-481B-B194-DEFB415ED628}" type="presParOf" srcId="{6173EBD6-40F4-4001-915F-17BD8F4E7327}" destId="{F1CAC2F4-828C-4D94-B928-52B1B4A6EAE5}" srcOrd="0" destOrd="0" presId="urn:microsoft.com/office/officeart/2005/8/layout/radial2"/>
    <dgm:cxn modelId="{F3AD9751-2572-41E9-B3FE-E3706F6D4EB5}" type="presParOf" srcId="{6173EBD6-40F4-4001-915F-17BD8F4E7327}" destId="{96FF8B85-7FED-443A-AFBB-6E812747A1A2}" srcOrd="1" destOrd="0" presId="urn:microsoft.com/office/officeart/2005/8/layout/radial2"/>
    <dgm:cxn modelId="{6F09F828-A2E1-4ECB-9444-9309A1D51552}" type="presParOf" srcId="{A21BE721-4C0E-4434-B1E0-A183A4AA581D}" destId="{1B911F24-575C-4F1F-AF56-89A42A21C1C0}" srcOrd="1" destOrd="0" presId="urn:microsoft.com/office/officeart/2005/8/layout/radial2"/>
    <dgm:cxn modelId="{500C33C4-3FD4-4FDD-A558-CCA1BC19AD8D}" type="presParOf" srcId="{A21BE721-4C0E-4434-B1E0-A183A4AA581D}" destId="{C21EE284-7834-459F-BCB5-4B3334B63FD1}" srcOrd="2" destOrd="0" presId="urn:microsoft.com/office/officeart/2005/8/layout/radial2"/>
    <dgm:cxn modelId="{787AF609-2F7A-408E-BD60-A77E218B39E6}" type="presParOf" srcId="{C21EE284-7834-459F-BCB5-4B3334B63FD1}" destId="{A251B0C0-DF9C-4C1C-A6BD-CB1CE43C8B79}" srcOrd="0" destOrd="0" presId="urn:microsoft.com/office/officeart/2005/8/layout/radial2"/>
    <dgm:cxn modelId="{88382527-E547-49BE-8257-10893C28BE09}" type="presParOf" srcId="{C21EE284-7834-459F-BCB5-4B3334B63FD1}" destId="{91B1E890-2D04-4811-8A91-FB69AFCC96F9}" srcOrd="1" destOrd="0" presId="urn:microsoft.com/office/officeart/2005/8/layout/radial2"/>
    <dgm:cxn modelId="{5E62187F-C712-4E65-BB79-14E29184C608}" type="presParOf" srcId="{A21BE721-4C0E-4434-B1E0-A183A4AA581D}" destId="{A91204FA-3805-4FFD-958A-AA6B1C4D787C}" srcOrd="3" destOrd="0" presId="urn:microsoft.com/office/officeart/2005/8/layout/radial2"/>
    <dgm:cxn modelId="{7B6D28D8-FD8A-4CD3-83AE-7978744B5745}" type="presParOf" srcId="{A21BE721-4C0E-4434-B1E0-A183A4AA581D}" destId="{0DF27CE2-C079-4120-9D6F-6EA5434CE720}" srcOrd="4" destOrd="0" presId="urn:microsoft.com/office/officeart/2005/8/layout/radial2"/>
    <dgm:cxn modelId="{46D19C74-E5DF-42B5-9272-A9A250A5EA43}" type="presParOf" srcId="{0DF27CE2-C079-4120-9D6F-6EA5434CE720}" destId="{77CF5C57-916B-495B-85D8-989960A02F35}" srcOrd="0" destOrd="0" presId="urn:microsoft.com/office/officeart/2005/8/layout/radial2"/>
    <dgm:cxn modelId="{7D30C9C6-F515-40F8-B45E-B961FDCD544F}" type="presParOf" srcId="{0DF27CE2-C079-4120-9D6F-6EA5434CE720}" destId="{60862236-75D8-40C4-9119-3C31392C0195}" srcOrd="1" destOrd="0" presId="urn:microsoft.com/office/officeart/2005/8/layout/radial2"/>
    <dgm:cxn modelId="{0908F25A-6B87-4DD1-923D-E84930D82C16}" type="presParOf" srcId="{A21BE721-4C0E-4434-B1E0-A183A4AA581D}" destId="{7CEFBAB5-25CD-4D74-B9CE-44AEB5DB6A01}" srcOrd="5" destOrd="0" presId="urn:microsoft.com/office/officeart/2005/8/layout/radial2"/>
    <dgm:cxn modelId="{EEE282B4-5256-4F4F-A039-69F7F6AAD09C}" type="presParOf" srcId="{A21BE721-4C0E-4434-B1E0-A183A4AA581D}" destId="{8EB306E9-281D-4D46-917E-A51824129E1E}" srcOrd="6" destOrd="0" presId="urn:microsoft.com/office/officeart/2005/8/layout/radial2"/>
    <dgm:cxn modelId="{F43B8CAD-7FEF-478F-AA9B-7E7236395645}" type="presParOf" srcId="{8EB306E9-281D-4D46-917E-A51824129E1E}" destId="{E79D012A-989A-426B-94A4-0B7BCD4DEE04}" srcOrd="0" destOrd="0" presId="urn:microsoft.com/office/officeart/2005/8/layout/radial2"/>
    <dgm:cxn modelId="{F15FA19D-90DE-4878-ADD4-B62DD6A3B846}" type="presParOf" srcId="{8EB306E9-281D-4D46-917E-A51824129E1E}" destId="{BFCBE63C-8209-454F-B30A-419867CE350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AC1CE6-CD02-4CE9-8CD8-10469D05312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5" csCatId="colorful" phldr="1"/>
      <dgm:spPr/>
    </dgm:pt>
    <dgm:pt modelId="{E4C4CA5F-92B3-41EF-B133-26219A2FFFB7}">
      <dgm:prSet phldrT="[Text]"/>
      <dgm:spPr/>
      <dgm:t>
        <a:bodyPr/>
        <a:lstStyle/>
        <a:p>
          <a:r>
            <a:rPr lang="en-US" dirty="0" smtClean="0">
              <a:latin typeface="Rockwell" pitchFamily="18" charset="0"/>
            </a:rPr>
            <a:t>Technical Program</a:t>
          </a:r>
          <a:endParaRPr lang="en-US" dirty="0">
            <a:latin typeface="Rockwell" pitchFamily="18" charset="0"/>
          </a:endParaRPr>
        </a:p>
      </dgm:t>
    </dgm:pt>
    <dgm:pt modelId="{E9D8B676-F7D6-4171-A03B-6A900A10C786}" type="parTrans" cxnId="{80B4270D-93C6-464B-BC31-93AF61A51D09}">
      <dgm:prSet/>
      <dgm:spPr/>
      <dgm:t>
        <a:bodyPr/>
        <a:lstStyle/>
        <a:p>
          <a:endParaRPr lang="en-US"/>
        </a:p>
      </dgm:t>
    </dgm:pt>
    <dgm:pt modelId="{5AD52D9A-A0DE-48BB-A947-45615608D18A}" type="sibTrans" cxnId="{80B4270D-93C6-464B-BC31-93AF61A51D09}">
      <dgm:prSet/>
      <dgm:spPr/>
      <dgm:t>
        <a:bodyPr/>
        <a:lstStyle/>
        <a:p>
          <a:endParaRPr lang="en-US"/>
        </a:p>
      </dgm:t>
    </dgm:pt>
    <dgm:pt modelId="{3E21AA9E-AC57-4C14-B8FE-38BFB6ACAFFB}">
      <dgm:prSet phldrT="[Text]" custT="1"/>
      <dgm:spPr/>
      <dgm:t>
        <a:bodyPr/>
        <a:lstStyle/>
        <a:p>
          <a:r>
            <a:rPr lang="en-US" sz="2400" dirty="0" smtClean="0">
              <a:latin typeface="Rockwell" pitchFamily="18" charset="0"/>
            </a:rPr>
            <a:t> </a:t>
          </a:r>
          <a:r>
            <a:rPr lang="en-US" sz="2200" dirty="0" smtClean="0">
              <a:latin typeface="Rockwell" pitchFamily="18" charset="0"/>
            </a:rPr>
            <a:t>Math and Language Skills</a:t>
          </a:r>
          <a:endParaRPr lang="en-US" sz="2200" dirty="0">
            <a:latin typeface="Rockwell" pitchFamily="18" charset="0"/>
          </a:endParaRPr>
        </a:p>
      </dgm:t>
    </dgm:pt>
    <dgm:pt modelId="{49180CD6-AA91-4C34-A86D-DD52AFF319EA}" type="parTrans" cxnId="{49ACD0CE-1838-4BC6-956E-8681B6E6A4CF}">
      <dgm:prSet/>
      <dgm:spPr/>
      <dgm:t>
        <a:bodyPr/>
        <a:lstStyle/>
        <a:p>
          <a:endParaRPr lang="en-US"/>
        </a:p>
      </dgm:t>
    </dgm:pt>
    <dgm:pt modelId="{1CD0B705-7848-4AF5-8EA6-3DB371CBB478}" type="sibTrans" cxnId="{49ACD0CE-1838-4BC6-956E-8681B6E6A4CF}">
      <dgm:prSet/>
      <dgm:spPr/>
      <dgm:t>
        <a:bodyPr/>
        <a:lstStyle/>
        <a:p>
          <a:endParaRPr lang="en-US"/>
        </a:p>
      </dgm:t>
    </dgm:pt>
    <dgm:pt modelId="{56FDD484-7B63-4ADC-BBBA-BCE6510ABF9F}" type="pres">
      <dgm:prSet presAssocID="{C3AC1CE6-CD02-4CE9-8CD8-10469D05312A}" presName="compositeShape" presStyleCnt="0">
        <dgm:presLayoutVars>
          <dgm:chMax val="7"/>
          <dgm:dir/>
          <dgm:resizeHandles val="exact"/>
        </dgm:presLayoutVars>
      </dgm:prSet>
      <dgm:spPr/>
    </dgm:pt>
    <dgm:pt modelId="{22F0B5D9-8E64-4665-B8F8-7F98FF8E3CF6}" type="pres">
      <dgm:prSet presAssocID="{E4C4CA5F-92B3-41EF-B133-26219A2FFFB7}" presName="circ1" presStyleLbl="vennNode1" presStyleIdx="0" presStyleCnt="2" custScaleX="84867" custScaleY="78893" custLinFactNeighborX="-9563" custLinFactNeighborY="-10827"/>
      <dgm:spPr/>
      <dgm:t>
        <a:bodyPr/>
        <a:lstStyle/>
        <a:p>
          <a:endParaRPr lang="en-US"/>
        </a:p>
      </dgm:t>
    </dgm:pt>
    <dgm:pt modelId="{F94061EE-0F11-456E-9B9B-EE858274E23F}" type="pres">
      <dgm:prSet presAssocID="{E4C4CA5F-92B3-41EF-B133-26219A2FFFB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7DB89-56E8-4F45-AC0D-04E415069404}" type="pres">
      <dgm:prSet presAssocID="{3E21AA9E-AC57-4C14-B8FE-38BFB6ACAFFB}" presName="circ2" presStyleLbl="vennNode1" presStyleIdx="1" presStyleCnt="2" custScaleX="53245" custScaleY="51808" custLinFactNeighborX="-23306" custLinFactNeighborY="-16634"/>
      <dgm:spPr/>
      <dgm:t>
        <a:bodyPr/>
        <a:lstStyle/>
        <a:p>
          <a:endParaRPr lang="en-US"/>
        </a:p>
      </dgm:t>
    </dgm:pt>
    <dgm:pt modelId="{FC8B3675-3516-4BEF-A732-BEB28535A7E0}" type="pres">
      <dgm:prSet presAssocID="{3E21AA9E-AC57-4C14-B8FE-38BFB6ACAF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9DD708-14DF-4FE9-99F1-BA29D25B1B9B}" type="presOf" srcId="{3E21AA9E-AC57-4C14-B8FE-38BFB6ACAFFB}" destId="{FC8B3675-3516-4BEF-A732-BEB28535A7E0}" srcOrd="1" destOrd="0" presId="urn:microsoft.com/office/officeart/2005/8/layout/venn1"/>
    <dgm:cxn modelId="{1F9A6C11-E001-442F-A0AF-68349B57F64F}" type="presOf" srcId="{E4C4CA5F-92B3-41EF-B133-26219A2FFFB7}" destId="{F94061EE-0F11-456E-9B9B-EE858274E23F}" srcOrd="1" destOrd="0" presId="urn:microsoft.com/office/officeart/2005/8/layout/venn1"/>
    <dgm:cxn modelId="{5CA234EB-9277-43E6-B5FC-83DCA0D19414}" type="presOf" srcId="{C3AC1CE6-CD02-4CE9-8CD8-10469D05312A}" destId="{56FDD484-7B63-4ADC-BBBA-BCE6510ABF9F}" srcOrd="0" destOrd="0" presId="urn:microsoft.com/office/officeart/2005/8/layout/venn1"/>
    <dgm:cxn modelId="{36EFC0AF-C08A-40A2-A772-48E58DFECA06}" type="presOf" srcId="{E4C4CA5F-92B3-41EF-B133-26219A2FFFB7}" destId="{22F0B5D9-8E64-4665-B8F8-7F98FF8E3CF6}" srcOrd="0" destOrd="0" presId="urn:microsoft.com/office/officeart/2005/8/layout/venn1"/>
    <dgm:cxn modelId="{49ACD0CE-1838-4BC6-956E-8681B6E6A4CF}" srcId="{C3AC1CE6-CD02-4CE9-8CD8-10469D05312A}" destId="{3E21AA9E-AC57-4C14-B8FE-38BFB6ACAFFB}" srcOrd="1" destOrd="0" parTransId="{49180CD6-AA91-4C34-A86D-DD52AFF319EA}" sibTransId="{1CD0B705-7848-4AF5-8EA6-3DB371CBB478}"/>
    <dgm:cxn modelId="{80B4270D-93C6-464B-BC31-93AF61A51D09}" srcId="{C3AC1CE6-CD02-4CE9-8CD8-10469D05312A}" destId="{E4C4CA5F-92B3-41EF-B133-26219A2FFFB7}" srcOrd="0" destOrd="0" parTransId="{E9D8B676-F7D6-4171-A03B-6A900A10C786}" sibTransId="{5AD52D9A-A0DE-48BB-A947-45615608D18A}"/>
    <dgm:cxn modelId="{46E24DF7-0008-4FF6-A35D-B80B8B34630F}" type="presOf" srcId="{3E21AA9E-AC57-4C14-B8FE-38BFB6ACAFFB}" destId="{C6E7DB89-56E8-4F45-AC0D-04E415069404}" srcOrd="0" destOrd="0" presId="urn:microsoft.com/office/officeart/2005/8/layout/venn1"/>
    <dgm:cxn modelId="{A6FB7043-E543-408B-9212-953C3BDB4BCB}" type="presParOf" srcId="{56FDD484-7B63-4ADC-BBBA-BCE6510ABF9F}" destId="{22F0B5D9-8E64-4665-B8F8-7F98FF8E3CF6}" srcOrd="0" destOrd="0" presId="urn:microsoft.com/office/officeart/2005/8/layout/venn1"/>
    <dgm:cxn modelId="{3C045792-C249-45C6-8B9F-4C1E083BA4E8}" type="presParOf" srcId="{56FDD484-7B63-4ADC-BBBA-BCE6510ABF9F}" destId="{F94061EE-0F11-456E-9B9B-EE858274E23F}" srcOrd="1" destOrd="0" presId="urn:microsoft.com/office/officeart/2005/8/layout/venn1"/>
    <dgm:cxn modelId="{460912D2-68E2-48CB-88AB-39086340D7B4}" type="presParOf" srcId="{56FDD484-7B63-4ADC-BBBA-BCE6510ABF9F}" destId="{C6E7DB89-56E8-4F45-AC0D-04E415069404}" srcOrd="2" destOrd="0" presId="urn:microsoft.com/office/officeart/2005/8/layout/venn1"/>
    <dgm:cxn modelId="{674FD77F-7A5D-4F90-863D-56C0928A5DED}" type="presParOf" srcId="{56FDD484-7B63-4ADC-BBBA-BCE6510ABF9F}" destId="{FC8B3675-3516-4BEF-A732-BEB28535A7E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E6B97C2B-209A-2F4F-AAD5-2C92728C11B3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00BD5240-9C6D-0A4A-B135-C353AF137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46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11A37338-D739-DF42-A2B0-3153DDB02BFE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9C5C5A6B-9666-D44C-8BE8-AA5836E06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59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DF750-5CDB-4CA6-B3A7-6570A0A18E2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5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C5A6B-9666-D44C-8BE8-AA5836E06E2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C5A6B-9666-D44C-8BE8-AA5836E06E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C5A6B-9666-D44C-8BE8-AA5836E06E2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ca titl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a titl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2712624"/>
            <a:ext cx="9144000" cy="1340632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>
            <a:lvl1pPr algn="ctr">
              <a:defRPr sz="3800" b="1" cap="all">
                <a:solidFill>
                  <a:srgbClr val="D976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5957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3030" y="190207"/>
            <a:ext cx="8631481" cy="6175835"/>
          </a:xfrm>
          <a:prstGeom prst="rect">
            <a:avLst/>
          </a:prstGeom>
          <a:solidFill>
            <a:srgbClr val="868F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352784" y="689916"/>
            <a:ext cx="8410216" cy="5558484"/>
          </a:xfrm>
          <a:prstGeom prst="roundRect">
            <a:avLst>
              <a:gd name="adj" fmla="val 3920"/>
            </a:avLst>
          </a:prstGeom>
          <a:gradFill flip="none" rotWithShape="1">
            <a:gsLst>
              <a:gs pos="98000">
                <a:schemeClr val="bg1"/>
              </a:gs>
              <a:gs pos="100000">
                <a:srgbClr val="000000">
                  <a:alpha val="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85" y="381000"/>
            <a:ext cx="8410215" cy="961875"/>
          </a:xfrm>
          <a:solidFill>
            <a:srgbClr val="002C65"/>
          </a:solidFill>
        </p:spPr>
        <p:txBody>
          <a:bodyPr/>
          <a:lstStyle>
            <a:lvl1pPr marL="115888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853" y="1481752"/>
            <a:ext cx="7878874" cy="4644412"/>
          </a:xfrm>
        </p:spPr>
        <p:txBody>
          <a:bodyPr/>
          <a:lstStyle>
            <a:lvl1pPr>
              <a:buClr>
                <a:srgbClr val="D2621E"/>
              </a:buClr>
              <a:defRPr>
                <a:latin typeface="Rockwell"/>
                <a:cs typeface="Rockwell"/>
              </a:defRPr>
            </a:lvl1pPr>
            <a:lvl2pPr>
              <a:buClr>
                <a:srgbClr val="D2621E"/>
              </a:buClr>
              <a:defRPr>
                <a:latin typeface="Rockwell"/>
                <a:cs typeface="Rockwell"/>
              </a:defRPr>
            </a:lvl2pPr>
            <a:lvl3pPr>
              <a:buClr>
                <a:srgbClr val="D2621E"/>
              </a:buClr>
              <a:defRPr>
                <a:latin typeface="Rockwell"/>
                <a:cs typeface="Rockwell"/>
              </a:defRPr>
            </a:lvl3pPr>
            <a:lvl4pPr>
              <a:buClr>
                <a:srgbClr val="D2621E"/>
              </a:buClr>
              <a:defRPr>
                <a:latin typeface="Rockwell"/>
                <a:cs typeface="Rockwell"/>
              </a:defRPr>
            </a:lvl4pPr>
            <a:lvl5pPr>
              <a:buClr>
                <a:srgbClr val="D2621E"/>
              </a:buClr>
              <a:defRPr>
                <a:latin typeface="Rockwell"/>
                <a:cs typeface="Rockwel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9877" y="6460122"/>
            <a:ext cx="5127147" cy="261353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536" y="6460122"/>
            <a:ext cx="587974" cy="26135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545464-4F35-C44D-B56D-8E22EB83E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CA_horz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030" y="6526822"/>
            <a:ext cx="2563053" cy="108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6D0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3030" y="274638"/>
            <a:ext cx="8631481" cy="6081712"/>
          </a:xfrm>
          <a:prstGeom prst="rect">
            <a:avLst/>
          </a:prstGeom>
          <a:solidFill>
            <a:srgbClr val="D6C6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352784" y="381000"/>
            <a:ext cx="8410216" cy="5867400"/>
          </a:xfrm>
          <a:prstGeom prst="roundRect">
            <a:avLst>
              <a:gd name="adj" fmla="val 3920"/>
            </a:avLst>
          </a:prstGeom>
          <a:gradFill flip="none" rotWithShape="1">
            <a:gsLst>
              <a:gs pos="98000">
                <a:schemeClr val="bg1"/>
              </a:gs>
              <a:gs pos="100000">
                <a:srgbClr val="000000">
                  <a:alpha val="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85" y="381000"/>
            <a:ext cx="8410215" cy="961875"/>
          </a:xfrm>
          <a:solidFill>
            <a:srgbClr val="6D001B"/>
          </a:solidFill>
        </p:spPr>
        <p:txBody>
          <a:bodyPr/>
          <a:lstStyle>
            <a:lvl1pPr marL="115888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853" y="1481752"/>
            <a:ext cx="7878874" cy="4644412"/>
          </a:xfrm>
        </p:spPr>
        <p:txBody>
          <a:bodyPr/>
          <a:lstStyle>
            <a:lvl1pPr>
              <a:buClr>
                <a:srgbClr val="6D001B"/>
              </a:buClr>
              <a:defRPr>
                <a:latin typeface="Rockwell"/>
                <a:cs typeface="Rockwell"/>
              </a:defRPr>
            </a:lvl1pPr>
            <a:lvl2pPr>
              <a:buClr>
                <a:srgbClr val="6D001B"/>
              </a:buClr>
              <a:defRPr>
                <a:latin typeface="Rockwell"/>
                <a:cs typeface="Rockwell"/>
              </a:defRPr>
            </a:lvl2pPr>
            <a:lvl3pPr>
              <a:buClr>
                <a:srgbClr val="6D001B"/>
              </a:buClr>
              <a:defRPr>
                <a:latin typeface="Rockwell"/>
                <a:cs typeface="Rockwell"/>
              </a:defRPr>
            </a:lvl3pPr>
            <a:lvl4pPr>
              <a:buClr>
                <a:srgbClr val="6D001B"/>
              </a:buClr>
              <a:defRPr>
                <a:latin typeface="Rockwell"/>
                <a:cs typeface="Rockwell"/>
              </a:defRPr>
            </a:lvl4pPr>
            <a:lvl5pPr>
              <a:buClr>
                <a:srgbClr val="6D001B"/>
              </a:buClr>
              <a:defRPr>
                <a:latin typeface="Rockwell"/>
                <a:cs typeface="Rockwel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3708" y="6460122"/>
            <a:ext cx="4993874" cy="261353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536" y="6460122"/>
            <a:ext cx="587974" cy="26135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545464-4F35-C44D-B56D-8E22EB83E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CA_horz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030" y="6526822"/>
            <a:ext cx="2563053" cy="108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5957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3030" y="274638"/>
            <a:ext cx="8631481" cy="6081712"/>
          </a:xfrm>
          <a:prstGeom prst="rect">
            <a:avLst/>
          </a:prstGeom>
          <a:solidFill>
            <a:srgbClr val="868F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352784" y="689916"/>
            <a:ext cx="8410216" cy="5558484"/>
          </a:xfrm>
          <a:prstGeom prst="roundRect">
            <a:avLst>
              <a:gd name="adj" fmla="val 3920"/>
            </a:avLst>
          </a:prstGeom>
          <a:gradFill flip="none" rotWithShape="1">
            <a:gsLst>
              <a:gs pos="98000">
                <a:schemeClr val="bg1"/>
              </a:gs>
              <a:gs pos="100000">
                <a:srgbClr val="000000">
                  <a:alpha val="9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85" y="381000"/>
            <a:ext cx="8410215" cy="961875"/>
          </a:xfrm>
          <a:solidFill>
            <a:srgbClr val="6D001B"/>
          </a:solidFill>
        </p:spPr>
        <p:txBody>
          <a:bodyPr/>
          <a:lstStyle>
            <a:lvl1pPr marL="115888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853" y="1481752"/>
            <a:ext cx="7878874" cy="4644412"/>
          </a:xfrm>
        </p:spPr>
        <p:txBody>
          <a:bodyPr/>
          <a:lstStyle>
            <a:lvl1pPr>
              <a:buClr>
                <a:srgbClr val="6D001B"/>
              </a:buClr>
              <a:defRPr>
                <a:latin typeface="Rockwell"/>
                <a:cs typeface="Rockwell"/>
              </a:defRPr>
            </a:lvl1pPr>
            <a:lvl2pPr>
              <a:buClr>
                <a:srgbClr val="6D001B"/>
              </a:buClr>
              <a:defRPr>
                <a:latin typeface="Rockwell"/>
                <a:cs typeface="Rockwell"/>
              </a:defRPr>
            </a:lvl2pPr>
            <a:lvl3pPr>
              <a:buClr>
                <a:srgbClr val="6D001B"/>
              </a:buClr>
              <a:defRPr>
                <a:latin typeface="Rockwell"/>
                <a:cs typeface="Rockwell"/>
              </a:defRPr>
            </a:lvl3pPr>
            <a:lvl4pPr>
              <a:buClr>
                <a:srgbClr val="6D001B"/>
              </a:buClr>
              <a:defRPr>
                <a:latin typeface="Rockwell"/>
                <a:cs typeface="Rockwell"/>
              </a:defRPr>
            </a:lvl4pPr>
            <a:lvl5pPr>
              <a:buClr>
                <a:srgbClr val="6D001B"/>
              </a:buClr>
              <a:defRPr>
                <a:latin typeface="Rockwell"/>
                <a:cs typeface="Rockwel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9877" y="6460122"/>
            <a:ext cx="5127147" cy="261353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536" y="6460122"/>
            <a:ext cx="587974" cy="26135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545464-4F35-C44D-B56D-8E22EB83E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CA_horz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030" y="6526822"/>
            <a:ext cx="2563053" cy="108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ca title las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FE6F0-AE3C-3B4E-828C-CBBDC06F6552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2A1F-4B00-0141-90CF-BF6F0F5FC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Palatino"/>
                <a:cs typeface="Palatin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ckwell"/>
                <a:cs typeface="Rockwell"/>
              </a:defRPr>
            </a:lvl1pPr>
          </a:lstStyle>
          <a:p>
            <a:fld id="{BF545464-4F35-C44D-B56D-8E22EB83E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61" r:id="rId5"/>
    <p:sldLayoutId id="2147483662" r:id="rId6"/>
    <p:sldLayoutId id="2147483664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E241C"/>
        </a:buClr>
        <a:buFont typeface="Arial"/>
        <a:buChar char="•"/>
        <a:defRPr sz="2600" kern="1200">
          <a:solidFill>
            <a:schemeClr val="tx1"/>
          </a:solidFill>
          <a:latin typeface="Palatino"/>
          <a:ea typeface="+mn-ea"/>
          <a:cs typeface="Palatino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E241C"/>
        </a:buClr>
        <a:buFont typeface="Arial"/>
        <a:buChar char="–"/>
        <a:defRPr sz="2400" kern="1200">
          <a:solidFill>
            <a:schemeClr val="tx1"/>
          </a:solidFill>
          <a:latin typeface="Palatino"/>
          <a:ea typeface="+mn-ea"/>
          <a:cs typeface="Palatino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E241C"/>
        </a:buClr>
        <a:buFont typeface="Arial"/>
        <a:buChar char="•"/>
        <a:defRPr sz="2000" kern="1200">
          <a:solidFill>
            <a:schemeClr val="tx1"/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E241C"/>
        </a:buClr>
        <a:buFont typeface="Arial"/>
        <a:buChar char="–"/>
        <a:defRPr sz="1800" kern="1200">
          <a:solidFill>
            <a:schemeClr val="tx1"/>
          </a:solidFill>
          <a:latin typeface="Palatino"/>
          <a:ea typeface="+mn-ea"/>
          <a:cs typeface="Palatino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E241C"/>
        </a:buClr>
        <a:buFont typeface="Arial"/>
        <a:buChar char="»"/>
        <a:defRPr sz="1800" kern="1200">
          <a:solidFill>
            <a:schemeClr val="tx1"/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Gateway course success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632697"/>
            <a:ext cx="9144000" cy="120370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spc="0" normalizeH="0" baseline="0" noProof="0" dirty="0" smtClean="0">
                <a:ln>
                  <a:noFill/>
                </a:ln>
                <a:solidFill>
                  <a:srgbClr val="C2A97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Rockwell"/>
              </a:rPr>
              <a:t>Scaling Corequisite</a:t>
            </a:r>
            <a:endParaRPr kumimoji="0" lang="en-US" sz="3300" b="1" i="0" u="none" strike="noStrike" kern="1200" spc="0" normalizeH="0" baseline="0" noProof="0" dirty="0">
              <a:ln>
                <a:noFill/>
              </a:ln>
              <a:solidFill>
                <a:srgbClr val="C2A972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Rockwell"/>
              <a:ea typeface="+mj-ea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5" y="1399"/>
            <a:ext cx="8874125" cy="685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kern="1100" dirty="0" smtClean="0"/>
              <a:t>Few Ever Get to Gateway</a:t>
            </a:r>
            <a:endParaRPr lang="en-US" sz="4800" kern="1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4000" dirty="0" smtClean="0"/>
              <a:t>70% of students placed into remediation fail to enroll in a gateway course in </a:t>
            </a:r>
            <a:r>
              <a:rPr lang="en-US" sz="4000" smtClean="0"/>
              <a:t>two academic years</a:t>
            </a:r>
            <a:endParaRPr lang="en-US" sz="4000" dirty="0" smtClean="0"/>
          </a:p>
          <a:p>
            <a:pPr marL="514350" indent="-514350"/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Objectives for Gateway Course Success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Math pathways shall be aligned with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Gateway courses shall be the default placement for most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Students requiring academic support shall receive it as a </a:t>
            </a:r>
            <a:r>
              <a:rPr lang="en-US" dirty="0" err="1" smtClean="0"/>
              <a:t>corequisite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Placement shall match students to the appropriate level of </a:t>
            </a:r>
            <a:r>
              <a:rPr lang="en-US" dirty="0" err="1" smtClean="0"/>
              <a:t>corequisite</a:t>
            </a:r>
            <a:r>
              <a:rPr lang="en-US" dirty="0" smtClean="0"/>
              <a:t>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Utilize student success metrics to set performance benchmarks and create financial incentives to increase completion of gateway courses within one academic year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kern="1100" dirty="0" smtClean="0"/>
              <a:t>Academy 2.0</a:t>
            </a:r>
            <a:endParaRPr lang="en-US" sz="4800" kern="1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4000" dirty="0" smtClean="0"/>
              <a:t>Academy 2.0 supports </a:t>
            </a:r>
          </a:p>
          <a:p>
            <a:pPr algn="ctr">
              <a:buNone/>
            </a:pPr>
            <a:r>
              <a:rPr lang="en-US" sz="4000" dirty="0" smtClean="0"/>
              <a:t>the statewide scaling of reforms </a:t>
            </a:r>
          </a:p>
          <a:p>
            <a:pPr algn="ctr">
              <a:buNone/>
            </a:pPr>
            <a:r>
              <a:rPr lang="en-US" sz="4000" dirty="0" smtClean="0"/>
              <a:t>in CCA’s leading states</a:t>
            </a:r>
          </a:p>
          <a:p>
            <a:pPr marL="514350" indent="-514350"/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You are a Leader!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AE241C"/>
                </a:solidFill>
              </a:rPr>
              <a:t>COMMITTED</a:t>
            </a:r>
            <a:r>
              <a:rPr lang="en-US" dirty="0" smtClean="0"/>
              <a:t> to transforming remediation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b="1" dirty="0" smtClean="0">
                <a:solidFill>
                  <a:srgbClr val="AE241C"/>
                </a:solidFill>
              </a:rPr>
              <a:t>ESTABLISHED</a:t>
            </a:r>
            <a:r>
              <a:rPr lang="en-US" dirty="0" smtClean="0"/>
              <a:t> legislation and state policies guiding and allowing necessary reforms</a:t>
            </a:r>
          </a:p>
          <a:p>
            <a:endParaRPr lang="en-US" sz="800" dirty="0" smtClean="0"/>
          </a:p>
          <a:p>
            <a:r>
              <a:rPr lang="en-US" b="1" dirty="0" smtClean="0">
                <a:solidFill>
                  <a:srgbClr val="AE241C"/>
                </a:solidFill>
              </a:rPr>
              <a:t>INVESTED</a:t>
            </a:r>
            <a:r>
              <a:rPr lang="en-US" dirty="0" smtClean="0"/>
              <a:t> considerable time and resources to the development of a strategy</a:t>
            </a:r>
          </a:p>
          <a:p>
            <a:endParaRPr lang="en-US" sz="800" dirty="0" smtClean="0"/>
          </a:p>
          <a:p>
            <a:r>
              <a:rPr lang="en-US" b="1" dirty="0" smtClean="0">
                <a:solidFill>
                  <a:srgbClr val="AE241C"/>
                </a:solidFill>
              </a:rPr>
              <a:t>IMPLEMENTING</a:t>
            </a:r>
            <a:r>
              <a:rPr lang="en-US" dirty="0" smtClean="0"/>
              <a:t> successful models </a:t>
            </a:r>
          </a:p>
          <a:p>
            <a:pPr>
              <a:buNone/>
            </a:pPr>
            <a:r>
              <a:rPr lang="en-US" dirty="0" smtClean="0"/>
              <a:t>	in your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Blueprint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r>
              <a:rPr lang="en-US" sz="3200" dirty="0" smtClean="0"/>
              <a:t>When fully implemented at scale… 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4300" b="1" i="1" dirty="0" smtClean="0">
                <a:solidFill>
                  <a:srgbClr val="AE241C"/>
                </a:solidFill>
              </a:rPr>
              <a:t>your reforms </a:t>
            </a:r>
          </a:p>
          <a:p>
            <a:pPr algn="ctr">
              <a:buNone/>
            </a:pPr>
            <a:r>
              <a:rPr lang="en-US" sz="4300" b="1" i="1" dirty="0" smtClean="0">
                <a:solidFill>
                  <a:srgbClr val="AE241C"/>
                </a:solidFill>
              </a:rPr>
              <a:t>will be the blueprint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rgbClr val="AE241C"/>
                </a:solidFill>
              </a:rPr>
              <a:t> </a:t>
            </a:r>
          </a:p>
          <a:p>
            <a:pPr algn="ctr">
              <a:buNone/>
            </a:pPr>
            <a:r>
              <a:rPr lang="en-US" sz="3200" dirty="0" smtClean="0"/>
              <a:t>for how all states can dramatically </a:t>
            </a:r>
          </a:p>
          <a:p>
            <a:pPr algn="ctr">
              <a:buNone/>
            </a:pPr>
            <a:r>
              <a:rPr lang="en-US" sz="3200" dirty="0" smtClean="0"/>
              <a:t>increase the number of students </a:t>
            </a:r>
          </a:p>
          <a:p>
            <a:pPr algn="ctr">
              <a:buNone/>
            </a:pPr>
            <a:r>
              <a:rPr lang="en-US" sz="3200" dirty="0" smtClean="0"/>
              <a:t>passing gateway courses.</a:t>
            </a:r>
            <a:endParaRPr lang="en-CA" sz="3200" dirty="0" smtClean="0"/>
          </a:p>
          <a:p>
            <a:pPr algn="ctr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Complete College America’s Goal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i="1" dirty="0" smtClean="0"/>
          </a:p>
          <a:p>
            <a:pPr algn="ctr">
              <a:buNone/>
            </a:pPr>
            <a:r>
              <a:rPr lang="en-US" sz="4400" dirty="0" smtClean="0"/>
              <a:t>4-5 States will scale </a:t>
            </a:r>
          </a:p>
          <a:p>
            <a:pPr algn="ctr">
              <a:buNone/>
            </a:pPr>
            <a:r>
              <a:rPr lang="en-US" sz="4400" dirty="0" smtClean="0"/>
              <a:t>corequiste support </a:t>
            </a:r>
          </a:p>
          <a:p>
            <a:pPr algn="ctr">
              <a:buNone/>
            </a:pPr>
            <a:r>
              <a:rPr lang="en-US" sz="4400" dirty="0" smtClean="0"/>
              <a:t>this year.</a:t>
            </a:r>
            <a:endParaRPr lang="en-CA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What is Statewide Scale?</a:t>
            </a:r>
            <a:r>
              <a:rPr lang="en-US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 state system where . . . 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AE241C"/>
                </a:solidFill>
              </a:rPr>
              <a:t>the </a:t>
            </a:r>
            <a:r>
              <a:rPr lang="en-US" b="1" u="sng" dirty="0" smtClean="0">
                <a:solidFill>
                  <a:srgbClr val="AE241C"/>
                </a:solidFill>
              </a:rPr>
              <a:t>vast majority </a:t>
            </a:r>
            <a:r>
              <a:rPr lang="en-US" b="1" dirty="0" smtClean="0">
                <a:solidFill>
                  <a:srgbClr val="AE241C"/>
                </a:solidFill>
              </a:rPr>
              <a:t>of students . . . </a:t>
            </a:r>
          </a:p>
          <a:p>
            <a:pPr marL="0" indent="0">
              <a:buNone/>
            </a:pPr>
            <a:endParaRPr lang="en-US" b="1" dirty="0" smtClean="0">
              <a:solidFill>
                <a:srgbClr val="AE241C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AE241C"/>
                </a:solidFill>
              </a:rPr>
              <a:t> at the </a:t>
            </a:r>
            <a:r>
              <a:rPr lang="en-US" b="1" u="sng" dirty="0" smtClean="0">
                <a:solidFill>
                  <a:srgbClr val="AE241C"/>
                </a:solidFill>
              </a:rPr>
              <a:t>vast majority </a:t>
            </a:r>
            <a:r>
              <a:rPr lang="en-US" b="1" dirty="0" smtClean="0">
                <a:solidFill>
                  <a:srgbClr val="AE241C"/>
                </a:solidFill>
              </a:rPr>
              <a:t>of institutions . . .</a:t>
            </a:r>
          </a:p>
          <a:p>
            <a:pPr marL="0" indent="0">
              <a:buNone/>
            </a:pPr>
            <a:endParaRPr lang="en-US" b="1" dirty="0" smtClean="0">
              <a:solidFill>
                <a:srgbClr val="AE241C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AE241C"/>
                </a:solidFill>
              </a:rPr>
              <a:t> receive academic support as a corequisite . . 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 . . resulting in dramatic increases in the number of students completing gateway math and English courses in one academic year.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1100" dirty="0" smtClean="0"/>
              <a:t>Guiding Objective</a:t>
            </a:r>
            <a:endParaRPr lang="en-US" sz="4800" kern="1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18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4000" dirty="0" smtClean="0"/>
              <a:t>Students complete gateway courses and enter programs of study in one academic year</a:t>
            </a:r>
          </a:p>
          <a:p>
            <a:pPr marL="514350" indent="-514350"/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642853" y="1193800"/>
            <a:ext cx="7878874" cy="46444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4800" i="1" dirty="0" smtClean="0"/>
              <a:t>Mathematics</a:t>
            </a:r>
            <a:r>
              <a:rPr lang="en-US" sz="48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en-US" sz="4800" b="1" i="1" dirty="0" smtClean="0">
                <a:solidFill>
                  <a:srgbClr val="AE241C"/>
                </a:solidFill>
              </a:rPr>
              <a:t>must be aligned </a:t>
            </a:r>
          </a:p>
          <a:p>
            <a:pPr algn="ctr">
              <a:buNone/>
            </a:pPr>
            <a:r>
              <a:rPr lang="en-US" sz="4800" i="1" dirty="0" smtClean="0"/>
              <a:t>with programs of study.</a:t>
            </a:r>
          </a:p>
          <a:p>
            <a:pPr marL="514350" indent="-514350">
              <a:buNone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139" y="2122366"/>
            <a:ext cx="5797847" cy="2682203"/>
          </a:xfrm>
        </p:spPr>
        <p:txBody>
          <a:bodyPr>
            <a:normAutofit/>
          </a:bodyPr>
          <a:lstStyle/>
          <a:p>
            <a:pPr marL="0" indent="0">
              <a:spcBef>
                <a:spcPts val="3768"/>
              </a:spcBef>
              <a:buNone/>
            </a:pPr>
            <a:r>
              <a:rPr lang="en-US" sz="6400" b="1" baseline="30000" dirty="0" smtClean="0">
                <a:solidFill>
                  <a:srgbClr val="6D001B"/>
                </a:solidFill>
              </a:rPr>
              <a:t>Too many students start college in remediation.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 descr="exit s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9" y="1713981"/>
            <a:ext cx="2207540" cy="2844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9812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mbria" pitchFamily="18" charset="0"/>
              </a:rPr>
              <a:t>“College </a:t>
            </a:r>
            <a:r>
              <a:rPr lang="en-US" sz="4400" b="1" dirty="0">
                <a:latin typeface="Cambria" pitchFamily="18" charset="0"/>
              </a:rPr>
              <a:t>Algebra was designed explicitly to meet the needs of students who are preparing to take </a:t>
            </a:r>
            <a:r>
              <a:rPr lang="en-US" sz="4400" b="1" dirty="0" err="1">
                <a:latin typeface="Cambria" pitchFamily="18" charset="0"/>
              </a:rPr>
              <a:t>Precalculus</a:t>
            </a:r>
            <a:r>
              <a:rPr lang="en-US" sz="4400" b="1" dirty="0">
                <a:latin typeface="Cambria" pitchFamily="18" charset="0"/>
              </a:rPr>
              <a:t> and Calculus</a:t>
            </a:r>
            <a:r>
              <a:rPr lang="en-US" sz="4400" b="1" dirty="0" smtClean="0">
                <a:latin typeface="Cambria" pitchFamily="18" charset="0"/>
              </a:rPr>
              <a:t>.”</a:t>
            </a:r>
            <a:endParaRPr lang="en-US" sz="4400" b="1" dirty="0">
              <a:latin typeface="Cambria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University System of Georgia</a:t>
            </a:r>
            <a:br>
              <a:rPr lang="en-US" dirty="0" smtClean="0"/>
            </a:br>
            <a:r>
              <a:rPr lang="en-US" dirty="0" smtClean="0"/>
              <a:t>Mathematics Task Force: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85" y="381000"/>
            <a:ext cx="8410215" cy="110013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ckwell" pitchFamily="18" charset="0"/>
              </a:rPr>
              <a:t>College Algebra’s </a:t>
            </a:r>
            <a:r>
              <a:rPr lang="en-US" sz="3600" u="sng" dirty="0" smtClean="0">
                <a:latin typeface="Rockwell" pitchFamily="18" charset="0"/>
              </a:rPr>
              <a:t>Only</a:t>
            </a:r>
            <a:r>
              <a:rPr lang="en-US" sz="3600" dirty="0" smtClean="0">
                <a:latin typeface="Rockwell" pitchFamily="18" charset="0"/>
              </a:rPr>
              <a:t> Purpose :</a:t>
            </a:r>
            <a:br>
              <a:rPr lang="en-US" sz="3600" dirty="0" smtClean="0">
                <a:latin typeface="Rockwell" pitchFamily="18" charset="0"/>
              </a:rPr>
            </a:br>
            <a:r>
              <a:rPr lang="en-US" sz="3600" dirty="0" smtClean="0">
                <a:latin typeface="Rockwell" pitchFamily="18" charset="0"/>
              </a:rPr>
              <a:t>Preparation for Calculus</a:t>
            </a:r>
            <a:endParaRPr lang="en-US" sz="3600" dirty="0">
              <a:latin typeface="Rockwell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42938" y="1481138"/>
          <a:ext cx="7878762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1676400"/>
            <a:ext cx="1237005" cy="4267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6000" b="1" dirty="0" smtClean="0">
                <a:latin typeface="Cambria" pitchFamily="18" charset="0"/>
              </a:rPr>
              <a:t>STEM</a:t>
            </a:r>
            <a:endParaRPr lang="en-US" sz="6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Gill Sans" charset="0"/>
              <a:buNone/>
              <a:defRPr/>
            </a:pPr>
            <a:endParaRPr lang="en-US">
              <a:sym typeface="Gill Sans" charset="0"/>
            </a:endParaRPr>
          </a:p>
        </p:txBody>
      </p:sp>
      <p:pic>
        <p:nvPicPr>
          <p:cNvPr id="120835" name="Picture 3" descr="NMP pathway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38" y="312737"/>
            <a:ext cx="8458200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317665" y="4821382"/>
            <a:ext cx="7995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3137" y="4821382"/>
            <a:ext cx="427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STEM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1100" dirty="0" smtClean="0"/>
              <a:t>Math Pathways Panel</a:t>
            </a:r>
            <a:endParaRPr lang="en-US" sz="4800" kern="1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en-US" sz="2800" i="1" dirty="0" smtClean="0"/>
              <a:t>Jenna Cullinane</a:t>
            </a:r>
            <a:r>
              <a:rPr lang="en-US" sz="2800" dirty="0" smtClean="0"/>
              <a:t>, Charles A. Dana Center, University of Texas – Austin</a:t>
            </a:r>
          </a:p>
          <a:p>
            <a:pPr>
              <a:spcBef>
                <a:spcPts val="1800"/>
              </a:spcBef>
              <a:buNone/>
            </a:pPr>
            <a:r>
              <a:rPr lang="en-US" sz="2800" i="1" dirty="0" smtClean="0"/>
              <a:t>Nicole Gray</a:t>
            </a:r>
            <a:r>
              <a:rPr lang="en-US" sz="2800" dirty="0" smtClean="0"/>
              <a:t>, Carnegie Foundation for the Advancement of Teaching</a:t>
            </a:r>
          </a:p>
          <a:p>
            <a:pPr>
              <a:spcBef>
                <a:spcPts val="1800"/>
              </a:spcBef>
              <a:buNone/>
            </a:pPr>
            <a:r>
              <a:rPr lang="en-US" sz="2800" i="1" dirty="0" smtClean="0"/>
              <a:t>Malcolm Adams</a:t>
            </a:r>
            <a:r>
              <a:rPr lang="en-US" sz="2800" dirty="0" smtClean="0"/>
              <a:t>, University of Georgia</a:t>
            </a:r>
          </a:p>
          <a:p>
            <a:pPr>
              <a:spcBef>
                <a:spcPts val="1800"/>
              </a:spcBef>
              <a:buNone/>
            </a:pPr>
            <a:r>
              <a:rPr lang="en-US" sz="2800" i="1" dirty="0" smtClean="0"/>
              <a:t>Tristan Denley</a:t>
            </a:r>
            <a:r>
              <a:rPr lang="en-US" sz="2800" dirty="0" smtClean="0"/>
              <a:t>, Tennessee Board of Regents</a:t>
            </a:r>
          </a:p>
          <a:p>
            <a:pPr marL="514350" indent="-514350"/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36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10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4800" i="1" dirty="0" smtClean="0"/>
              <a:t>Providing Academic Support as a Corequisite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Rockwell" pitchFamily="18" charset="0"/>
              </a:rPr>
              <a:t>One Semester Redesigned Gateway</a:t>
            </a:r>
            <a:endParaRPr lang="en-US" sz="4000" dirty="0">
              <a:latin typeface="Rockwell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38" y="1481138"/>
          <a:ext cx="7878762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429000"/>
            <a:ext cx="176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Gateway</a:t>
            </a:r>
            <a:endParaRPr lang="en-US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Semester </a:t>
            </a:r>
            <a:r>
              <a:rPr lang="en-US" dirty="0" err="1" smtClean="0"/>
              <a:t>Corequisite</a:t>
            </a:r>
            <a:r>
              <a:rPr lang="en-US" dirty="0" smtClean="0"/>
              <a:t> Results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38" y="1481138"/>
          <a:ext cx="76436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044"/>
                <a:gridCol w="1472540"/>
                <a:gridCol w="1436914"/>
                <a:gridCol w="14701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Institution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Subject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Traditional Model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Corequisite</a:t>
                      </a:r>
                      <a:r>
                        <a:rPr lang="en-US" baseline="0" dirty="0" smtClean="0"/>
                        <a:t> Model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 of Baltimore</a:t>
                      </a:r>
                      <a:r>
                        <a:rPr lang="en-US" baseline="0" dirty="0" smtClean="0"/>
                        <a:t> County Accelerated Learning Model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33%</a:t>
                      </a:r>
                      <a:endParaRPr lang="en-CA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smtClean="0"/>
                        <a:t>74%</a:t>
                      </a:r>
                      <a:endParaRPr lang="en-CA" sz="2800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Austin </a:t>
                      </a:r>
                      <a:r>
                        <a:rPr lang="en-US" dirty="0" err="1" smtClean="0"/>
                        <a:t>Peay</a:t>
                      </a:r>
                      <a:r>
                        <a:rPr lang="en-US" baseline="0" dirty="0" smtClean="0"/>
                        <a:t> State University Structured Assistance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49%</a:t>
                      </a:r>
                      <a:endParaRPr lang="en-CA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70%</a:t>
                      </a:r>
                      <a:endParaRPr lang="en-CA" sz="2800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Quantitative Reasoning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11%</a:t>
                      </a:r>
                      <a:endParaRPr lang="en-CA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78%</a:t>
                      </a:r>
                      <a:endParaRPr lang="en-CA" sz="2800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8%</a:t>
                      </a:r>
                      <a:endParaRPr lang="en-CA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65%</a:t>
                      </a:r>
                      <a:endParaRPr lang="en-CA" sz="2800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Rockwell" pitchFamily="18" charset="0"/>
              </a:rPr>
              <a:t>One Year </a:t>
            </a:r>
            <a:r>
              <a:rPr lang="en-US" sz="4400" dirty="0" err="1" smtClean="0">
                <a:latin typeface="Rockwell" pitchFamily="18" charset="0"/>
              </a:rPr>
              <a:t>Corequisite</a:t>
            </a:r>
            <a:endParaRPr lang="en-US" sz="4400" dirty="0">
              <a:latin typeface="Rockwell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818640"/>
            <a:ext cx="176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Gateway</a:t>
            </a:r>
            <a:endParaRPr lang="en-US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1795453"/>
            <a:ext cx="234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Semester 1</a:t>
            </a:r>
            <a:endParaRPr lang="en-CA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01442" y="1852850"/>
            <a:ext cx="234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Semester 2</a:t>
            </a:r>
            <a:endParaRPr lang="en-CA" sz="2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448790" y="3087584"/>
            <a:ext cx="2664855" cy="15206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1657763" y="3186204"/>
            <a:ext cx="2284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Gateway Content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Academic Support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College Success Skills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50773" y="2472885"/>
            <a:ext cx="1816925" cy="71251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ounded Rectangle 21"/>
          <p:cNvSpPr/>
          <p:nvPr/>
        </p:nvSpPr>
        <p:spPr>
          <a:xfrm>
            <a:off x="5450773" y="3509905"/>
            <a:ext cx="1816925" cy="71251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ounded Rectangle 22"/>
          <p:cNvSpPr/>
          <p:nvPr/>
        </p:nvSpPr>
        <p:spPr>
          <a:xfrm>
            <a:off x="5450773" y="4664482"/>
            <a:ext cx="1816925" cy="71251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 flipV="1">
            <a:off x="4113645" y="2829145"/>
            <a:ext cx="1337128" cy="10187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3"/>
            <a:endCxn id="22" idx="1"/>
          </p:cNvCxnSpPr>
          <p:nvPr/>
        </p:nvCxnSpPr>
        <p:spPr>
          <a:xfrm>
            <a:off x="4113645" y="3847924"/>
            <a:ext cx="1337128" cy="18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3"/>
            <a:endCxn id="23" idx="1"/>
          </p:cNvCxnSpPr>
          <p:nvPr/>
        </p:nvCxnSpPr>
        <p:spPr>
          <a:xfrm>
            <a:off x="4113645" y="3847924"/>
            <a:ext cx="1337128" cy="1172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50773" y="4836076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STEM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5450773" y="2539073"/>
            <a:ext cx="181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Quantitative Reasoning</a:t>
            </a:r>
            <a:endParaRPr lang="en-CA" dirty="0"/>
          </a:p>
        </p:txBody>
      </p:sp>
      <p:sp>
        <p:nvSpPr>
          <p:cNvPr id="33" name="TextBox 32"/>
          <p:cNvSpPr txBox="1"/>
          <p:nvPr/>
        </p:nvSpPr>
        <p:spPr>
          <a:xfrm>
            <a:off x="5450773" y="3695691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Statistics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Year </a:t>
            </a:r>
            <a:r>
              <a:rPr lang="en-US" dirty="0" err="1" smtClean="0"/>
              <a:t>Corequisite</a:t>
            </a:r>
            <a:r>
              <a:rPr lang="en-US" dirty="0" smtClean="0"/>
              <a:t> Results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dirty="0" smtClean="0"/>
              <a:t>Carnegie </a:t>
            </a:r>
            <a:r>
              <a:rPr lang="en-US" sz="3600" dirty="0" err="1" smtClean="0"/>
              <a:t>Statway</a:t>
            </a:r>
            <a:endParaRPr lang="en-US" sz="3600" dirty="0" smtClean="0"/>
          </a:p>
          <a:p>
            <a:pPr marL="0" indent="0">
              <a:buNone/>
            </a:pPr>
            <a:r>
              <a:rPr lang="en-US" sz="2800" dirty="0" smtClean="0"/>
              <a:t>Success in gateway math within one academic year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/>
              <a:t>Traditional Model: 	5.9%</a:t>
            </a:r>
          </a:p>
          <a:p>
            <a:pPr marL="0" indent="0">
              <a:buNone/>
            </a:pPr>
            <a:r>
              <a:rPr lang="en-US" sz="2800" i="1" dirty="0" err="1" smtClean="0"/>
              <a:t>Statway</a:t>
            </a:r>
            <a:r>
              <a:rPr lang="en-US" sz="2800" i="1" dirty="0" smtClean="0"/>
              <a:t>:					51% </a:t>
            </a:r>
            <a:r>
              <a:rPr lang="en-US" sz="2800" dirty="0" smtClean="0"/>
              <a:t>				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Rockwell" pitchFamily="18" charset="0"/>
              </a:rPr>
              <a:t>Aligned and Parallel Support in </a:t>
            </a:r>
            <a:br>
              <a:rPr lang="en-US" sz="3200" dirty="0" smtClean="0">
                <a:latin typeface="Rockwell" pitchFamily="18" charset="0"/>
              </a:rPr>
            </a:br>
            <a:r>
              <a:rPr lang="en-US" sz="3200" dirty="0" smtClean="0">
                <a:latin typeface="Rockwell" pitchFamily="18" charset="0"/>
              </a:rPr>
              <a:t>Technical Certificate Programs</a:t>
            </a:r>
            <a:endParaRPr lang="en-US" sz="3200" dirty="0">
              <a:latin typeface="Rockwell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42938" y="1481138"/>
          <a:ext cx="7878762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2010" y="4648200"/>
            <a:ext cx="4495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Rockwell" pitchFamily="18" charset="0"/>
              </a:rPr>
              <a:t>Tennessee Colleges of Applied Technology</a:t>
            </a:r>
          </a:p>
          <a:p>
            <a:endParaRPr lang="en-US" sz="8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Rockwell" pitchFamily="18" charset="0"/>
              </a:rPr>
              <a:t> </a:t>
            </a:r>
            <a:r>
              <a:rPr lang="en-US" dirty="0" smtClean="0">
                <a:latin typeface="Rockwell" pitchFamily="18" charset="0"/>
              </a:rPr>
              <a:t>Work Keys/</a:t>
            </a:r>
            <a:r>
              <a:rPr lang="en-US" dirty="0" err="1" smtClean="0">
                <a:latin typeface="Rockwell" pitchFamily="18" charset="0"/>
              </a:rPr>
              <a:t>Keytrain</a:t>
            </a:r>
            <a:endParaRPr lang="en-US" dirty="0" smtClean="0">
              <a:latin typeface="Rockwell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Rockwell" pitchFamily="18" charset="0"/>
              </a:rPr>
              <a:t> </a:t>
            </a:r>
            <a:r>
              <a:rPr lang="en-US" dirty="0" smtClean="0">
                <a:latin typeface="Rockwell" pitchFamily="18" charset="0"/>
              </a:rPr>
              <a:t>Required, Proctored Lab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Rockwell" pitchFamily="18" charset="0"/>
              </a:rPr>
              <a:t> </a:t>
            </a:r>
            <a:r>
              <a:rPr lang="en-US" dirty="0" smtClean="0">
                <a:latin typeface="Rockwell" pitchFamily="18" charset="0"/>
              </a:rPr>
              <a:t>Competency-based, Self-paced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D001B"/>
          </a:solidFill>
        </p:spPr>
        <p:txBody>
          <a:bodyPr>
            <a:normAutofit/>
          </a:bodyPr>
          <a:lstStyle/>
          <a:p>
            <a:pPr marL="0" algn="ctr"/>
            <a:r>
              <a:rPr lang="en-US" sz="2400" dirty="0" smtClean="0"/>
              <a:t>Too many entering freshmen need remediation.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Content Placeholder 7" descr="p6 top graphic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828" b="-6069"/>
          <a:stretch>
            <a:fillRect/>
          </a:stretch>
        </p:blipFill>
        <p:spPr>
          <a:xfrm>
            <a:off x="601163" y="2110816"/>
            <a:ext cx="7878762" cy="2732337"/>
          </a:xfrm>
        </p:spPr>
      </p:pic>
      <p:sp>
        <p:nvSpPr>
          <p:cNvPr id="9" name="TextBox 8"/>
          <p:cNvSpPr txBox="1"/>
          <p:nvPr/>
        </p:nvSpPr>
        <p:spPr>
          <a:xfrm>
            <a:off x="601163" y="1587596"/>
            <a:ext cx="106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97631"/>
                </a:solidFill>
                <a:latin typeface="Rockwell"/>
                <a:cs typeface="Rockwell"/>
              </a:rPr>
              <a:t>51.7%</a:t>
            </a:r>
            <a:endParaRPr lang="en-US" sz="2000" b="1" dirty="0">
              <a:solidFill>
                <a:srgbClr val="D97631"/>
              </a:solidFill>
              <a:latin typeface="Rockwell"/>
              <a:cs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2072" y="1587596"/>
            <a:ext cx="283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Rockwell"/>
                <a:cs typeface="Rockwell"/>
              </a:rPr>
              <a:t>of those entering a 2-year college enrolled in remediation </a:t>
            </a:r>
            <a:endParaRPr lang="en-US" sz="1400" dirty="0">
              <a:latin typeface="Rockwell"/>
              <a:cs typeface="Rockwel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6490" y="1587596"/>
            <a:ext cx="106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97631"/>
                </a:solidFill>
                <a:latin typeface="Rockwell"/>
                <a:cs typeface="Rockwell"/>
              </a:rPr>
              <a:t>19.9%</a:t>
            </a:r>
            <a:endParaRPr lang="en-US" sz="2000" b="1" dirty="0">
              <a:solidFill>
                <a:srgbClr val="D97631"/>
              </a:solidFill>
              <a:latin typeface="Rockwell"/>
              <a:cs typeface="Rockwel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7399" y="1587596"/>
            <a:ext cx="283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Rockwell"/>
                <a:cs typeface="Rockwell"/>
              </a:rPr>
              <a:t>of those entering a 4-year college enrolled in remediation </a:t>
            </a:r>
            <a:endParaRPr lang="en-US" sz="1400" dirty="0">
              <a:latin typeface="Rockwell"/>
              <a:cs typeface="Rockwel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163" y="5917367"/>
            <a:ext cx="36016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Rockwell"/>
                <a:cs typeface="Rockwell"/>
              </a:rPr>
              <a:t>Source: Fall 2006 cohorts</a:t>
            </a:r>
            <a:endParaRPr lang="en-US" sz="9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TCAT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79% Graduation Rate</a:t>
            </a:r>
          </a:p>
          <a:p>
            <a:pPr algn="ctr">
              <a:buNone/>
            </a:pPr>
            <a:r>
              <a:rPr lang="en-US" sz="3600" dirty="0" smtClean="0"/>
              <a:t>All Complete Academic Support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1100" dirty="0" err="1" smtClean="0"/>
              <a:t>Corequisite</a:t>
            </a:r>
            <a:r>
              <a:rPr lang="en-US" sz="4800" kern="1100" dirty="0" smtClean="0"/>
              <a:t> Panel</a:t>
            </a:r>
            <a:endParaRPr lang="en-US" sz="4800" kern="1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en-US" sz="2800" i="1" dirty="0" smtClean="0"/>
              <a:t>Carol Puryear</a:t>
            </a:r>
            <a:r>
              <a:rPr lang="en-US" sz="2800" dirty="0" smtClean="0"/>
              <a:t>, Tennessee College of Applied Technology</a:t>
            </a:r>
          </a:p>
          <a:p>
            <a:pPr>
              <a:spcBef>
                <a:spcPts val="1800"/>
              </a:spcBef>
              <a:buNone/>
            </a:pPr>
            <a:r>
              <a:rPr lang="en-US" sz="2800" i="1" dirty="0" smtClean="0"/>
              <a:t>Peter Adams</a:t>
            </a:r>
            <a:r>
              <a:rPr lang="en-US" sz="2800" dirty="0" smtClean="0"/>
              <a:t>, Accelerated Learning Program</a:t>
            </a:r>
          </a:p>
          <a:p>
            <a:pPr>
              <a:spcBef>
                <a:spcPts val="1800"/>
              </a:spcBef>
              <a:buNone/>
            </a:pPr>
            <a:r>
              <a:rPr lang="en-US" sz="2800" i="1" dirty="0" smtClean="0"/>
              <a:t>Loretta Griffy</a:t>
            </a:r>
            <a:r>
              <a:rPr lang="en-US" sz="2800" dirty="0" smtClean="0"/>
              <a:t>, Austin </a:t>
            </a:r>
            <a:r>
              <a:rPr lang="en-US" sz="2800" dirty="0" err="1" smtClean="0"/>
              <a:t>Peay</a:t>
            </a:r>
            <a:r>
              <a:rPr lang="en-US" sz="2800" dirty="0" smtClean="0"/>
              <a:t> State University</a:t>
            </a:r>
          </a:p>
          <a:p>
            <a:pPr marL="514350" indent="-514350"/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2853" y="1843547"/>
            <a:ext cx="7878874" cy="34658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i="1" dirty="0" smtClean="0"/>
              <a:t>Placement into gateway courses and programs of study</a:t>
            </a:r>
            <a:endParaRPr lang="en-US" sz="4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of Assessment Reform : </a:t>
            </a:r>
            <a:br>
              <a:rPr lang="en-US" dirty="0" smtClean="0"/>
            </a:br>
            <a:r>
              <a:rPr lang="en-US" dirty="0" smtClean="0"/>
              <a:t>More Students in Gateway Courses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AE241C"/>
                </a:solidFill>
              </a:rPr>
              <a:t>DON’T:</a:t>
            </a:r>
          </a:p>
          <a:p>
            <a:r>
              <a:rPr lang="en-US" dirty="0" smtClean="0"/>
              <a:t>Try to build the perfect test</a:t>
            </a:r>
          </a:p>
          <a:p>
            <a:r>
              <a:rPr lang="en-US" dirty="0" smtClean="0"/>
              <a:t>Create a new system for sorting students into the same system of long remedial sequences</a:t>
            </a:r>
          </a:p>
          <a:p>
            <a:endParaRPr lang="en-US" sz="1050" dirty="0" smtClean="0"/>
          </a:p>
          <a:p>
            <a:pPr>
              <a:buNone/>
            </a:pPr>
            <a:r>
              <a:rPr lang="en-US" sz="4000" b="1" dirty="0" smtClean="0">
                <a:solidFill>
                  <a:srgbClr val="AE241C"/>
                </a:solidFill>
              </a:rPr>
              <a:t>DO:</a:t>
            </a:r>
          </a:p>
          <a:p>
            <a:r>
              <a:rPr lang="en-US" dirty="0" smtClean="0"/>
              <a:t>Use assessment results to inform student choice and guide students into programs of study</a:t>
            </a:r>
          </a:p>
          <a:p>
            <a:r>
              <a:rPr lang="en-US" dirty="0" smtClean="0"/>
              <a:t>Develop tools to match students in the right courses with the right supports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kern="1100" dirty="0" smtClean="0"/>
              <a:t>Plotting a Path to Programs of Study</a:t>
            </a:r>
            <a:endParaRPr lang="en-US" sz="3600" kern="1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2853" y="1843547"/>
            <a:ext cx="7878874" cy="34658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school Performance 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	(GPA/Senior Year Courses)</a:t>
            </a:r>
          </a:p>
          <a:p>
            <a:pPr>
              <a:spcBef>
                <a:spcPts val="0"/>
              </a:spcBef>
              <a:buNone/>
            </a:pPr>
            <a:endParaRPr lang="en-US" sz="800" dirty="0" smtClean="0"/>
          </a:p>
          <a:p>
            <a:r>
              <a:rPr lang="en-US" sz="3200" dirty="0" smtClean="0"/>
              <a:t>Placement/Entrance Exams</a:t>
            </a:r>
          </a:p>
          <a:p>
            <a:endParaRPr lang="en-US" sz="800" dirty="0" smtClean="0"/>
          </a:p>
          <a:p>
            <a:r>
              <a:rPr lang="en-US" sz="3200" dirty="0" smtClean="0"/>
              <a:t>“Grit” questionnaire</a:t>
            </a:r>
          </a:p>
          <a:p>
            <a:endParaRPr lang="en-US" sz="800" dirty="0" smtClean="0"/>
          </a:p>
          <a:p>
            <a:r>
              <a:rPr lang="en-US" sz="3200" dirty="0" smtClean="0"/>
              <a:t>Career/Academic Program Goal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008914" y="1487994"/>
            <a:ext cx="2411186" cy="4097221"/>
          </a:xfrm>
          <a:prstGeom prst="rect">
            <a:avLst/>
          </a:prstGeom>
          <a:solidFill>
            <a:srgbClr val="00B050">
              <a:alpha val="83000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1450708" y="1487995"/>
            <a:ext cx="4532538" cy="4097221"/>
          </a:xfrm>
          <a:prstGeom prst="rect">
            <a:avLst/>
          </a:prstGeom>
          <a:solidFill>
            <a:srgbClr val="FF0000">
              <a:alpha val="73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Model Enrolls Most Students into Remediation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1527541"/>
            <a:ext cx="0" cy="410542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5632966"/>
            <a:ext cx="6972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-5400000">
            <a:off x="-357401" y="3354146"/>
            <a:ext cx="2569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Percent  of  Students</a:t>
            </a:r>
            <a:endParaRPr lang="en-C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6374" y="5753100"/>
            <a:ext cx="681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Data</a:t>
            </a:r>
            <a:endParaRPr lang="en-CA" dirty="0"/>
          </a:p>
        </p:txBody>
      </p:sp>
      <p:sp>
        <p:nvSpPr>
          <p:cNvPr id="28" name="Freeform 27"/>
          <p:cNvSpPr/>
          <p:nvPr/>
        </p:nvSpPr>
        <p:spPr>
          <a:xfrm>
            <a:off x="1476375" y="3034228"/>
            <a:ext cx="6781800" cy="2632075"/>
          </a:xfrm>
          <a:custGeom>
            <a:avLst/>
            <a:gdLst>
              <a:gd name="connsiteX0" fmla="*/ 0 w 6781800"/>
              <a:gd name="connsiteY0" fmla="*/ 2619375 h 2649538"/>
              <a:gd name="connsiteX1" fmla="*/ 942975 w 6781800"/>
              <a:gd name="connsiteY1" fmla="*/ 2476500 h 2649538"/>
              <a:gd name="connsiteX2" fmla="*/ 2105025 w 6781800"/>
              <a:gd name="connsiteY2" fmla="*/ 1581150 h 2649538"/>
              <a:gd name="connsiteX3" fmla="*/ 2971800 w 6781800"/>
              <a:gd name="connsiteY3" fmla="*/ 57150 h 2649538"/>
              <a:gd name="connsiteX4" fmla="*/ 3905250 w 6781800"/>
              <a:gd name="connsiteY4" fmla="*/ 1238250 h 2649538"/>
              <a:gd name="connsiteX5" fmla="*/ 5419725 w 6781800"/>
              <a:gd name="connsiteY5" fmla="*/ 2276475 h 2649538"/>
              <a:gd name="connsiteX6" fmla="*/ 6781800 w 6781800"/>
              <a:gd name="connsiteY6" fmla="*/ 2619375 h 2649538"/>
              <a:gd name="connsiteX7" fmla="*/ 6781800 w 6781800"/>
              <a:gd name="connsiteY7" fmla="*/ 2619375 h 2649538"/>
              <a:gd name="connsiteX0" fmla="*/ 0 w 6781800"/>
              <a:gd name="connsiteY0" fmla="*/ 2576513 h 2649538"/>
              <a:gd name="connsiteX1" fmla="*/ 942975 w 6781800"/>
              <a:gd name="connsiteY1" fmla="*/ 2433638 h 2649538"/>
              <a:gd name="connsiteX2" fmla="*/ 1914525 w 6781800"/>
              <a:gd name="connsiteY2" fmla="*/ 1281113 h 2649538"/>
              <a:gd name="connsiteX3" fmla="*/ 2971800 w 6781800"/>
              <a:gd name="connsiteY3" fmla="*/ 14288 h 2649538"/>
              <a:gd name="connsiteX4" fmla="*/ 3905250 w 6781800"/>
              <a:gd name="connsiteY4" fmla="*/ 1195388 h 2649538"/>
              <a:gd name="connsiteX5" fmla="*/ 5419725 w 6781800"/>
              <a:gd name="connsiteY5" fmla="*/ 2233613 h 2649538"/>
              <a:gd name="connsiteX6" fmla="*/ 6781800 w 6781800"/>
              <a:gd name="connsiteY6" fmla="*/ 2576513 h 2649538"/>
              <a:gd name="connsiteX7" fmla="*/ 6781800 w 6781800"/>
              <a:gd name="connsiteY7" fmla="*/ 2576513 h 2649538"/>
              <a:gd name="connsiteX0" fmla="*/ 0 w 6781800"/>
              <a:gd name="connsiteY0" fmla="*/ 2587625 h 2660650"/>
              <a:gd name="connsiteX1" fmla="*/ 942975 w 6781800"/>
              <a:gd name="connsiteY1" fmla="*/ 2444750 h 2660650"/>
              <a:gd name="connsiteX2" fmla="*/ 1914525 w 6781800"/>
              <a:gd name="connsiteY2" fmla="*/ 1292225 h 2660650"/>
              <a:gd name="connsiteX3" fmla="*/ 2971800 w 6781800"/>
              <a:gd name="connsiteY3" fmla="*/ 25400 h 2660650"/>
              <a:gd name="connsiteX4" fmla="*/ 4295775 w 6781800"/>
              <a:gd name="connsiteY4" fmla="*/ 1139825 h 2660650"/>
              <a:gd name="connsiteX5" fmla="*/ 5419725 w 6781800"/>
              <a:gd name="connsiteY5" fmla="*/ 2244725 h 2660650"/>
              <a:gd name="connsiteX6" fmla="*/ 6781800 w 6781800"/>
              <a:gd name="connsiteY6" fmla="*/ 2587625 h 2660650"/>
              <a:gd name="connsiteX7" fmla="*/ 6781800 w 6781800"/>
              <a:gd name="connsiteY7" fmla="*/ 2587625 h 2660650"/>
              <a:gd name="connsiteX0" fmla="*/ 0 w 6781800"/>
              <a:gd name="connsiteY0" fmla="*/ 2587625 h 2660650"/>
              <a:gd name="connsiteX1" fmla="*/ 942975 w 6781800"/>
              <a:gd name="connsiteY1" fmla="*/ 2444750 h 2660650"/>
              <a:gd name="connsiteX2" fmla="*/ 1914525 w 6781800"/>
              <a:gd name="connsiteY2" fmla="*/ 1292225 h 2660650"/>
              <a:gd name="connsiteX3" fmla="*/ 2971800 w 6781800"/>
              <a:gd name="connsiteY3" fmla="*/ 25400 h 2660650"/>
              <a:gd name="connsiteX4" fmla="*/ 4295775 w 6781800"/>
              <a:gd name="connsiteY4" fmla="*/ 1139825 h 2660650"/>
              <a:gd name="connsiteX5" fmla="*/ 5410200 w 6781800"/>
              <a:gd name="connsiteY5" fmla="*/ 2282825 h 2660650"/>
              <a:gd name="connsiteX6" fmla="*/ 6781800 w 6781800"/>
              <a:gd name="connsiteY6" fmla="*/ 2587625 h 2660650"/>
              <a:gd name="connsiteX7" fmla="*/ 6781800 w 6781800"/>
              <a:gd name="connsiteY7" fmla="*/ 2587625 h 2660650"/>
              <a:gd name="connsiteX0" fmla="*/ 0 w 6781800"/>
              <a:gd name="connsiteY0" fmla="*/ 2579687 h 2660650"/>
              <a:gd name="connsiteX1" fmla="*/ 942975 w 6781800"/>
              <a:gd name="connsiteY1" fmla="*/ 2436812 h 2660650"/>
              <a:gd name="connsiteX2" fmla="*/ 1828800 w 6781800"/>
              <a:gd name="connsiteY2" fmla="*/ 1236662 h 2660650"/>
              <a:gd name="connsiteX3" fmla="*/ 2971800 w 6781800"/>
              <a:gd name="connsiteY3" fmla="*/ 17462 h 2660650"/>
              <a:gd name="connsiteX4" fmla="*/ 4295775 w 6781800"/>
              <a:gd name="connsiteY4" fmla="*/ 1131887 h 2660650"/>
              <a:gd name="connsiteX5" fmla="*/ 5410200 w 6781800"/>
              <a:gd name="connsiteY5" fmla="*/ 2274887 h 2660650"/>
              <a:gd name="connsiteX6" fmla="*/ 6781800 w 6781800"/>
              <a:gd name="connsiteY6" fmla="*/ 2579687 h 2660650"/>
              <a:gd name="connsiteX7" fmla="*/ 6781800 w 6781800"/>
              <a:gd name="connsiteY7" fmla="*/ 2579687 h 2660650"/>
              <a:gd name="connsiteX0" fmla="*/ 0 w 6781800"/>
              <a:gd name="connsiteY0" fmla="*/ 2579687 h 2632075"/>
              <a:gd name="connsiteX1" fmla="*/ 876300 w 6781800"/>
              <a:gd name="connsiteY1" fmla="*/ 2408237 h 2632075"/>
              <a:gd name="connsiteX2" fmla="*/ 1828800 w 6781800"/>
              <a:gd name="connsiteY2" fmla="*/ 1236662 h 2632075"/>
              <a:gd name="connsiteX3" fmla="*/ 2971800 w 6781800"/>
              <a:gd name="connsiteY3" fmla="*/ 17462 h 2632075"/>
              <a:gd name="connsiteX4" fmla="*/ 4295775 w 6781800"/>
              <a:gd name="connsiteY4" fmla="*/ 1131887 h 2632075"/>
              <a:gd name="connsiteX5" fmla="*/ 5410200 w 6781800"/>
              <a:gd name="connsiteY5" fmla="*/ 2274887 h 2632075"/>
              <a:gd name="connsiteX6" fmla="*/ 6781800 w 6781800"/>
              <a:gd name="connsiteY6" fmla="*/ 2579687 h 2632075"/>
              <a:gd name="connsiteX7" fmla="*/ 6781800 w 6781800"/>
              <a:gd name="connsiteY7" fmla="*/ 2579687 h 263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800" h="2632075">
                <a:moveTo>
                  <a:pt x="0" y="2579687"/>
                </a:moveTo>
                <a:cubicBezTo>
                  <a:pt x="296069" y="2594768"/>
                  <a:pt x="571500" y="2632075"/>
                  <a:pt x="876300" y="2408237"/>
                </a:cubicBezTo>
                <a:cubicBezTo>
                  <a:pt x="1181100" y="2184400"/>
                  <a:pt x="1479550" y="1635124"/>
                  <a:pt x="1828800" y="1236662"/>
                </a:cubicBezTo>
                <a:cubicBezTo>
                  <a:pt x="2178050" y="838200"/>
                  <a:pt x="2560638" y="34924"/>
                  <a:pt x="2971800" y="17462"/>
                </a:cubicBezTo>
                <a:cubicBezTo>
                  <a:pt x="3382962" y="0"/>
                  <a:pt x="3889375" y="755650"/>
                  <a:pt x="4295775" y="1131887"/>
                </a:cubicBezTo>
                <a:cubicBezTo>
                  <a:pt x="4702175" y="1508124"/>
                  <a:pt x="4995863" y="2033587"/>
                  <a:pt x="5410200" y="2274887"/>
                </a:cubicBezTo>
                <a:cubicBezTo>
                  <a:pt x="5824537" y="2516187"/>
                  <a:pt x="6553200" y="2528887"/>
                  <a:pt x="6781800" y="2579687"/>
                </a:cubicBezTo>
                <a:lnTo>
                  <a:pt x="6781800" y="257968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6163293" y="5210651"/>
            <a:ext cx="593767" cy="374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30%</a:t>
            </a:r>
            <a:endParaRPr lang="en-CA" dirty="0"/>
          </a:p>
        </p:txBody>
      </p:sp>
      <p:sp>
        <p:nvSpPr>
          <p:cNvPr id="33" name="TextBox 32"/>
          <p:cNvSpPr txBox="1"/>
          <p:nvPr/>
        </p:nvSpPr>
        <p:spPr>
          <a:xfrm>
            <a:off x="3146961" y="5210651"/>
            <a:ext cx="748146" cy="374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70%</a:t>
            </a:r>
            <a:endParaRPr lang="en-CA" dirty="0"/>
          </a:p>
        </p:txBody>
      </p:sp>
      <p:sp>
        <p:nvSpPr>
          <p:cNvPr id="34" name="TextBox 33"/>
          <p:cNvSpPr txBox="1"/>
          <p:nvPr/>
        </p:nvSpPr>
        <p:spPr>
          <a:xfrm>
            <a:off x="6008914" y="1651000"/>
            <a:ext cx="21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Gateway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69423" y="1623368"/>
            <a:ext cx="391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Remediation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476375" y="1527541"/>
            <a:ext cx="1466850" cy="4105425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38" name="Rectangle 37"/>
          <p:cNvSpPr/>
          <p:nvPr/>
        </p:nvSpPr>
        <p:spPr>
          <a:xfrm>
            <a:off x="2943224" y="1527541"/>
            <a:ext cx="3065689" cy="4097221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Model Enrolls Most in College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1527541"/>
            <a:ext cx="0" cy="4105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5632966"/>
            <a:ext cx="6972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-5400000">
            <a:off x="-357401" y="3354146"/>
            <a:ext cx="2569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Percent  of  Students</a:t>
            </a:r>
            <a:endParaRPr lang="en-C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6374" y="5753100"/>
            <a:ext cx="681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Data</a:t>
            </a:r>
            <a:endParaRPr lang="en-CA" dirty="0"/>
          </a:p>
        </p:txBody>
      </p:sp>
      <p:sp>
        <p:nvSpPr>
          <p:cNvPr id="28" name="Freeform 27"/>
          <p:cNvSpPr/>
          <p:nvPr/>
        </p:nvSpPr>
        <p:spPr>
          <a:xfrm>
            <a:off x="1476375" y="3034228"/>
            <a:ext cx="6781800" cy="2632075"/>
          </a:xfrm>
          <a:custGeom>
            <a:avLst/>
            <a:gdLst>
              <a:gd name="connsiteX0" fmla="*/ 0 w 6781800"/>
              <a:gd name="connsiteY0" fmla="*/ 2619375 h 2649538"/>
              <a:gd name="connsiteX1" fmla="*/ 942975 w 6781800"/>
              <a:gd name="connsiteY1" fmla="*/ 2476500 h 2649538"/>
              <a:gd name="connsiteX2" fmla="*/ 2105025 w 6781800"/>
              <a:gd name="connsiteY2" fmla="*/ 1581150 h 2649538"/>
              <a:gd name="connsiteX3" fmla="*/ 2971800 w 6781800"/>
              <a:gd name="connsiteY3" fmla="*/ 57150 h 2649538"/>
              <a:gd name="connsiteX4" fmla="*/ 3905250 w 6781800"/>
              <a:gd name="connsiteY4" fmla="*/ 1238250 h 2649538"/>
              <a:gd name="connsiteX5" fmla="*/ 5419725 w 6781800"/>
              <a:gd name="connsiteY5" fmla="*/ 2276475 h 2649538"/>
              <a:gd name="connsiteX6" fmla="*/ 6781800 w 6781800"/>
              <a:gd name="connsiteY6" fmla="*/ 2619375 h 2649538"/>
              <a:gd name="connsiteX7" fmla="*/ 6781800 w 6781800"/>
              <a:gd name="connsiteY7" fmla="*/ 2619375 h 2649538"/>
              <a:gd name="connsiteX0" fmla="*/ 0 w 6781800"/>
              <a:gd name="connsiteY0" fmla="*/ 2576513 h 2649538"/>
              <a:gd name="connsiteX1" fmla="*/ 942975 w 6781800"/>
              <a:gd name="connsiteY1" fmla="*/ 2433638 h 2649538"/>
              <a:gd name="connsiteX2" fmla="*/ 1914525 w 6781800"/>
              <a:gd name="connsiteY2" fmla="*/ 1281113 h 2649538"/>
              <a:gd name="connsiteX3" fmla="*/ 2971800 w 6781800"/>
              <a:gd name="connsiteY3" fmla="*/ 14288 h 2649538"/>
              <a:gd name="connsiteX4" fmla="*/ 3905250 w 6781800"/>
              <a:gd name="connsiteY4" fmla="*/ 1195388 h 2649538"/>
              <a:gd name="connsiteX5" fmla="*/ 5419725 w 6781800"/>
              <a:gd name="connsiteY5" fmla="*/ 2233613 h 2649538"/>
              <a:gd name="connsiteX6" fmla="*/ 6781800 w 6781800"/>
              <a:gd name="connsiteY6" fmla="*/ 2576513 h 2649538"/>
              <a:gd name="connsiteX7" fmla="*/ 6781800 w 6781800"/>
              <a:gd name="connsiteY7" fmla="*/ 2576513 h 2649538"/>
              <a:gd name="connsiteX0" fmla="*/ 0 w 6781800"/>
              <a:gd name="connsiteY0" fmla="*/ 2587625 h 2660650"/>
              <a:gd name="connsiteX1" fmla="*/ 942975 w 6781800"/>
              <a:gd name="connsiteY1" fmla="*/ 2444750 h 2660650"/>
              <a:gd name="connsiteX2" fmla="*/ 1914525 w 6781800"/>
              <a:gd name="connsiteY2" fmla="*/ 1292225 h 2660650"/>
              <a:gd name="connsiteX3" fmla="*/ 2971800 w 6781800"/>
              <a:gd name="connsiteY3" fmla="*/ 25400 h 2660650"/>
              <a:gd name="connsiteX4" fmla="*/ 4295775 w 6781800"/>
              <a:gd name="connsiteY4" fmla="*/ 1139825 h 2660650"/>
              <a:gd name="connsiteX5" fmla="*/ 5419725 w 6781800"/>
              <a:gd name="connsiteY5" fmla="*/ 2244725 h 2660650"/>
              <a:gd name="connsiteX6" fmla="*/ 6781800 w 6781800"/>
              <a:gd name="connsiteY6" fmla="*/ 2587625 h 2660650"/>
              <a:gd name="connsiteX7" fmla="*/ 6781800 w 6781800"/>
              <a:gd name="connsiteY7" fmla="*/ 2587625 h 2660650"/>
              <a:gd name="connsiteX0" fmla="*/ 0 w 6781800"/>
              <a:gd name="connsiteY0" fmla="*/ 2587625 h 2660650"/>
              <a:gd name="connsiteX1" fmla="*/ 942975 w 6781800"/>
              <a:gd name="connsiteY1" fmla="*/ 2444750 h 2660650"/>
              <a:gd name="connsiteX2" fmla="*/ 1914525 w 6781800"/>
              <a:gd name="connsiteY2" fmla="*/ 1292225 h 2660650"/>
              <a:gd name="connsiteX3" fmla="*/ 2971800 w 6781800"/>
              <a:gd name="connsiteY3" fmla="*/ 25400 h 2660650"/>
              <a:gd name="connsiteX4" fmla="*/ 4295775 w 6781800"/>
              <a:gd name="connsiteY4" fmla="*/ 1139825 h 2660650"/>
              <a:gd name="connsiteX5" fmla="*/ 5410200 w 6781800"/>
              <a:gd name="connsiteY5" fmla="*/ 2282825 h 2660650"/>
              <a:gd name="connsiteX6" fmla="*/ 6781800 w 6781800"/>
              <a:gd name="connsiteY6" fmla="*/ 2587625 h 2660650"/>
              <a:gd name="connsiteX7" fmla="*/ 6781800 w 6781800"/>
              <a:gd name="connsiteY7" fmla="*/ 2587625 h 2660650"/>
              <a:gd name="connsiteX0" fmla="*/ 0 w 6781800"/>
              <a:gd name="connsiteY0" fmla="*/ 2579687 h 2660650"/>
              <a:gd name="connsiteX1" fmla="*/ 942975 w 6781800"/>
              <a:gd name="connsiteY1" fmla="*/ 2436812 h 2660650"/>
              <a:gd name="connsiteX2" fmla="*/ 1828800 w 6781800"/>
              <a:gd name="connsiteY2" fmla="*/ 1236662 h 2660650"/>
              <a:gd name="connsiteX3" fmla="*/ 2971800 w 6781800"/>
              <a:gd name="connsiteY3" fmla="*/ 17462 h 2660650"/>
              <a:gd name="connsiteX4" fmla="*/ 4295775 w 6781800"/>
              <a:gd name="connsiteY4" fmla="*/ 1131887 h 2660650"/>
              <a:gd name="connsiteX5" fmla="*/ 5410200 w 6781800"/>
              <a:gd name="connsiteY5" fmla="*/ 2274887 h 2660650"/>
              <a:gd name="connsiteX6" fmla="*/ 6781800 w 6781800"/>
              <a:gd name="connsiteY6" fmla="*/ 2579687 h 2660650"/>
              <a:gd name="connsiteX7" fmla="*/ 6781800 w 6781800"/>
              <a:gd name="connsiteY7" fmla="*/ 2579687 h 2660650"/>
              <a:gd name="connsiteX0" fmla="*/ 0 w 6781800"/>
              <a:gd name="connsiteY0" fmla="*/ 2579687 h 2632075"/>
              <a:gd name="connsiteX1" fmla="*/ 876300 w 6781800"/>
              <a:gd name="connsiteY1" fmla="*/ 2408237 h 2632075"/>
              <a:gd name="connsiteX2" fmla="*/ 1828800 w 6781800"/>
              <a:gd name="connsiteY2" fmla="*/ 1236662 h 2632075"/>
              <a:gd name="connsiteX3" fmla="*/ 2971800 w 6781800"/>
              <a:gd name="connsiteY3" fmla="*/ 17462 h 2632075"/>
              <a:gd name="connsiteX4" fmla="*/ 4295775 w 6781800"/>
              <a:gd name="connsiteY4" fmla="*/ 1131887 h 2632075"/>
              <a:gd name="connsiteX5" fmla="*/ 5410200 w 6781800"/>
              <a:gd name="connsiteY5" fmla="*/ 2274887 h 2632075"/>
              <a:gd name="connsiteX6" fmla="*/ 6781800 w 6781800"/>
              <a:gd name="connsiteY6" fmla="*/ 2579687 h 2632075"/>
              <a:gd name="connsiteX7" fmla="*/ 6781800 w 6781800"/>
              <a:gd name="connsiteY7" fmla="*/ 2579687 h 263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800" h="2632075">
                <a:moveTo>
                  <a:pt x="0" y="2579687"/>
                </a:moveTo>
                <a:cubicBezTo>
                  <a:pt x="296069" y="2594768"/>
                  <a:pt x="571500" y="2632075"/>
                  <a:pt x="876300" y="2408237"/>
                </a:cubicBezTo>
                <a:cubicBezTo>
                  <a:pt x="1181100" y="2184400"/>
                  <a:pt x="1479550" y="1635124"/>
                  <a:pt x="1828800" y="1236662"/>
                </a:cubicBezTo>
                <a:cubicBezTo>
                  <a:pt x="2178050" y="838200"/>
                  <a:pt x="2560638" y="34924"/>
                  <a:pt x="2971800" y="17462"/>
                </a:cubicBezTo>
                <a:cubicBezTo>
                  <a:pt x="3382962" y="0"/>
                  <a:pt x="3889375" y="755650"/>
                  <a:pt x="4295775" y="1131887"/>
                </a:cubicBezTo>
                <a:cubicBezTo>
                  <a:pt x="4702175" y="1508124"/>
                  <a:pt x="4995863" y="2033587"/>
                  <a:pt x="5410200" y="2274887"/>
                </a:cubicBezTo>
                <a:cubicBezTo>
                  <a:pt x="5824537" y="2516187"/>
                  <a:pt x="6553200" y="2528887"/>
                  <a:pt x="6781800" y="2579687"/>
                </a:cubicBezTo>
                <a:lnTo>
                  <a:pt x="6781800" y="257968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6008914" y="1527541"/>
            <a:ext cx="2411186" cy="4105425"/>
          </a:xfrm>
          <a:prstGeom prst="rect">
            <a:avLst/>
          </a:prstGeom>
          <a:solidFill>
            <a:srgbClr val="00B05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6163293" y="5210651"/>
            <a:ext cx="593767" cy="374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30%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2398815" y="5255430"/>
            <a:ext cx="69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10%</a:t>
            </a:r>
            <a:endParaRPr lang="en-CA" dirty="0"/>
          </a:p>
        </p:txBody>
      </p:sp>
      <p:sp>
        <p:nvSpPr>
          <p:cNvPr id="33" name="TextBox 32"/>
          <p:cNvSpPr txBox="1"/>
          <p:nvPr/>
        </p:nvSpPr>
        <p:spPr>
          <a:xfrm>
            <a:off x="3966358" y="5210651"/>
            <a:ext cx="748146" cy="374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60%</a:t>
            </a:r>
            <a:endParaRPr lang="en-CA" dirty="0"/>
          </a:p>
        </p:txBody>
      </p:sp>
      <p:sp>
        <p:nvSpPr>
          <p:cNvPr id="34" name="TextBox 33"/>
          <p:cNvSpPr txBox="1"/>
          <p:nvPr/>
        </p:nvSpPr>
        <p:spPr>
          <a:xfrm>
            <a:off x="6008914" y="1651000"/>
            <a:ext cx="21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Gateway</a:t>
            </a:r>
            <a:endParaRPr lang="en-CA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476375" y="1651000"/>
            <a:ext cx="146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Test Prep or Technical Certificate</a:t>
            </a:r>
            <a:endParaRPr lang="en-CA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943225" y="162336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Gateway Course with </a:t>
            </a:r>
            <a:r>
              <a:rPr lang="en-US" sz="2400" dirty="0" err="1" smtClean="0"/>
              <a:t>Corequisite</a:t>
            </a:r>
            <a:r>
              <a:rPr lang="en-US" sz="2400" dirty="0" smtClean="0"/>
              <a:t> Support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008914" y="1527541"/>
            <a:ext cx="2411186" cy="4105425"/>
          </a:xfrm>
          <a:prstGeom prst="rect">
            <a:avLst/>
          </a:prstGeom>
          <a:solidFill>
            <a:srgbClr val="00B05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2943224" y="1527541"/>
            <a:ext cx="3065689" cy="4097221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1476375" y="1527541"/>
            <a:ext cx="1466850" cy="4105425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Stakes – High Reward for Students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1527541"/>
            <a:ext cx="0" cy="4105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5632966"/>
            <a:ext cx="6972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-5400000">
            <a:off x="-357401" y="3354146"/>
            <a:ext cx="2569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Percent  of  Students</a:t>
            </a:r>
            <a:endParaRPr lang="en-C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6374" y="5753100"/>
            <a:ext cx="681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Data</a:t>
            </a:r>
            <a:endParaRPr lang="en-CA" dirty="0"/>
          </a:p>
        </p:txBody>
      </p:sp>
      <p:sp>
        <p:nvSpPr>
          <p:cNvPr id="28" name="Freeform 27"/>
          <p:cNvSpPr/>
          <p:nvPr/>
        </p:nvSpPr>
        <p:spPr>
          <a:xfrm>
            <a:off x="1476375" y="3034228"/>
            <a:ext cx="6781800" cy="2632075"/>
          </a:xfrm>
          <a:custGeom>
            <a:avLst/>
            <a:gdLst>
              <a:gd name="connsiteX0" fmla="*/ 0 w 6781800"/>
              <a:gd name="connsiteY0" fmla="*/ 2619375 h 2649538"/>
              <a:gd name="connsiteX1" fmla="*/ 942975 w 6781800"/>
              <a:gd name="connsiteY1" fmla="*/ 2476500 h 2649538"/>
              <a:gd name="connsiteX2" fmla="*/ 2105025 w 6781800"/>
              <a:gd name="connsiteY2" fmla="*/ 1581150 h 2649538"/>
              <a:gd name="connsiteX3" fmla="*/ 2971800 w 6781800"/>
              <a:gd name="connsiteY3" fmla="*/ 57150 h 2649538"/>
              <a:gd name="connsiteX4" fmla="*/ 3905250 w 6781800"/>
              <a:gd name="connsiteY4" fmla="*/ 1238250 h 2649538"/>
              <a:gd name="connsiteX5" fmla="*/ 5419725 w 6781800"/>
              <a:gd name="connsiteY5" fmla="*/ 2276475 h 2649538"/>
              <a:gd name="connsiteX6" fmla="*/ 6781800 w 6781800"/>
              <a:gd name="connsiteY6" fmla="*/ 2619375 h 2649538"/>
              <a:gd name="connsiteX7" fmla="*/ 6781800 w 6781800"/>
              <a:gd name="connsiteY7" fmla="*/ 2619375 h 2649538"/>
              <a:gd name="connsiteX0" fmla="*/ 0 w 6781800"/>
              <a:gd name="connsiteY0" fmla="*/ 2576513 h 2649538"/>
              <a:gd name="connsiteX1" fmla="*/ 942975 w 6781800"/>
              <a:gd name="connsiteY1" fmla="*/ 2433638 h 2649538"/>
              <a:gd name="connsiteX2" fmla="*/ 1914525 w 6781800"/>
              <a:gd name="connsiteY2" fmla="*/ 1281113 h 2649538"/>
              <a:gd name="connsiteX3" fmla="*/ 2971800 w 6781800"/>
              <a:gd name="connsiteY3" fmla="*/ 14288 h 2649538"/>
              <a:gd name="connsiteX4" fmla="*/ 3905250 w 6781800"/>
              <a:gd name="connsiteY4" fmla="*/ 1195388 h 2649538"/>
              <a:gd name="connsiteX5" fmla="*/ 5419725 w 6781800"/>
              <a:gd name="connsiteY5" fmla="*/ 2233613 h 2649538"/>
              <a:gd name="connsiteX6" fmla="*/ 6781800 w 6781800"/>
              <a:gd name="connsiteY6" fmla="*/ 2576513 h 2649538"/>
              <a:gd name="connsiteX7" fmla="*/ 6781800 w 6781800"/>
              <a:gd name="connsiteY7" fmla="*/ 2576513 h 2649538"/>
              <a:gd name="connsiteX0" fmla="*/ 0 w 6781800"/>
              <a:gd name="connsiteY0" fmla="*/ 2587625 h 2660650"/>
              <a:gd name="connsiteX1" fmla="*/ 942975 w 6781800"/>
              <a:gd name="connsiteY1" fmla="*/ 2444750 h 2660650"/>
              <a:gd name="connsiteX2" fmla="*/ 1914525 w 6781800"/>
              <a:gd name="connsiteY2" fmla="*/ 1292225 h 2660650"/>
              <a:gd name="connsiteX3" fmla="*/ 2971800 w 6781800"/>
              <a:gd name="connsiteY3" fmla="*/ 25400 h 2660650"/>
              <a:gd name="connsiteX4" fmla="*/ 4295775 w 6781800"/>
              <a:gd name="connsiteY4" fmla="*/ 1139825 h 2660650"/>
              <a:gd name="connsiteX5" fmla="*/ 5419725 w 6781800"/>
              <a:gd name="connsiteY5" fmla="*/ 2244725 h 2660650"/>
              <a:gd name="connsiteX6" fmla="*/ 6781800 w 6781800"/>
              <a:gd name="connsiteY6" fmla="*/ 2587625 h 2660650"/>
              <a:gd name="connsiteX7" fmla="*/ 6781800 w 6781800"/>
              <a:gd name="connsiteY7" fmla="*/ 2587625 h 2660650"/>
              <a:gd name="connsiteX0" fmla="*/ 0 w 6781800"/>
              <a:gd name="connsiteY0" fmla="*/ 2587625 h 2660650"/>
              <a:gd name="connsiteX1" fmla="*/ 942975 w 6781800"/>
              <a:gd name="connsiteY1" fmla="*/ 2444750 h 2660650"/>
              <a:gd name="connsiteX2" fmla="*/ 1914525 w 6781800"/>
              <a:gd name="connsiteY2" fmla="*/ 1292225 h 2660650"/>
              <a:gd name="connsiteX3" fmla="*/ 2971800 w 6781800"/>
              <a:gd name="connsiteY3" fmla="*/ 25400 h 2660650"/>
              <a:gd name="connsiteX4" fmla="*/ 4295775 w 6781800"/>
              <a:gd name="connsiteY4" fmla="*/ 1139825 h 2660650"/>
              <a:gd name="connsiteX5" fmla="*/ 5410200 w 6781800"/>
              <a:gd name="connsiteY5" fmla="*/ 2282825 h 2660650"/>
              <a:gd name="connsiteX6" fmla="*/ 6781800 w 6781800"/>
              <a:gd name="connsiteY6" fmla="*/ 2587625 h 2660650"/>
              <a:gd name="connsiteX7" fmla="*/ 6781800 w 6781800"/>
              <a:gd name="connsiteY7" fmla="*/ 2587625 h 2660650"/>
              <a:gd name="connsiteX0" fmla="*/ 0 w 6781800"/>
              <a:gd name="connsiteY0" fmla="*/ 2579687 h 2660650"/>
              <a:gd name="connsiteX1" fmla="*/ 942975 w 6781800"/>
              <a:gd name="connsiteY1" fmla="*/ 2436812 h 2660650"/>
              <a:gd name="connsiteX2" fmla="*/ 1828800 w 6781800"/>
              <a:gd name="connsiteY2" fmla="*/ 1236662 h 2660650"/>
              <a:gd name="connsiteX3" fmla="*/ 2971800 w 6781800"/>
              <a:gd name="connsiteY3" fmla="*/ 17462 h 2660650"/>
              <a:gd name="connsiteX4" fmla="*/ 4295775 w 6781800"/>
              <a:gd name="connsiteY4" fmla="*/ 1131887 h 2660650"/>
              <a:gd name="connsiteX5" fmla="*/ 5410200 w 6781800"/>
              <a:gd name="connsiteY5" fmla="*/ 2274887 h 2660650"/>
              <a:gd name="connsiteX6" fmla="*/ 6781800 w 6781800"/>
              <a:gd name="connsiteY6" fmla="*/ 2579687 h 2660650"/>
              <a:gd name="connsiteX7" fmla="*/ 6781800 w 6781800"/>
              <a:gd name="connsiteY7" fmla="*/ 2579687 h 2660650"/>
              <a:gd name="connsiteX0" fmla="*/ 0 w 6781800"/>
              <a:gd name="connsiteY0" fmla="*/ 2579687 h 2632075"/>
              <a:gd name="connsiteX1" fmla="*/ 876300 w 6781800"/>
              <a:gd name="connsiteY1" fmla="*/ 2408237 h 2632075"/>
              <a:gd name="connsiteX2" fmla="*/ 1828800 w 6781800"/>
              <a:gd name="connsiteY2" fmla="*/ 1236662 h 2632075"/>
              <a:gd name="connsiteX3" fmla="*/ 2971800 w 6781800"/>
              <a:gd name="connsiteY3" fmla="*/ 17462 h 2632075"/>
              <a:gd name="connsiteX4" fmla="*/ 4295775 w 6781800"/>
              <a:gd name="connsiteY4" fmla="*/ 1131887 h 2632075"/>
              <a:gd name="connsiteX5" fmla="*/ 5410200 w 6781800"/>
              <a:gd name="connsiteY5" fmla="*/ 2274887 h 2632075"/>
              <a:gd name="connsiteX6" fmla="*/ 6781800 w 6781800"/>
              <a:gd name="connsiteY6" fmla="*/ 2579687 h 2632075"/>
              <a:gd name="connsiteX7" fmla="*/ 6781800 w 6781800"/>
              <a:gd name="connsiteY7" fmla="*/ 2579687 h 263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800" h="2632075">
                <a:moveTo>
                  <a:pt x="0" y="2579687"/>
                </a:moveTo>
                <a:cubicBezTo>
                  <a:pt x="296069" y="2594768"/>
                  <a:pt x="571500" y="2632075"/>
                  <a:pt x="876300" y="2408237"/>
                </a:cubicBezTo>
                <a:cubicBezTo>
                  <a:pt x="1181100" y="2184400"/>
                  <a:pt x="1479550" y="1635124"/>
                  <a:pt x="1828800" y="1236662"/>
                </a:cubicBezTo>
                <a:cubicBezTo>
                  <a:pt x="2178050" y="838200"/>
                  <a:pt x="2560638" y="34924"/>
                  <a:pt x="2971800" y="17462"/>
                </a:cubicBezTo>
                <a:cubicBezTo>
                  <a:pt x="3382962" y="0"/>
                  <a:pt x="3889375" y="755650"/>
                  <a:pt x="4295775" y="1131887"/>
                </a:cubicBezTo>
                <a:cubicBezTo>
                  <a:pt x="4702175" y="1508124"/>
                  <a:pt x="4995863" y="2033587"/>
                  <a:pt x="5410200" y="2274887"/>
                </a:cubicBezTo>
                <a:cubicBezTo>
                  <a:pt x="5824537" y="2516187"/>
                  <a:pt x="6553200" y="2528887"/>
                  <a:pt x="6781800" y="2579687"/>
                </a:cubicBezTo>
                <a:lnTo>
                  <a:pt x="6781800" y="257968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6163293" y="5210651"/>
            <a:ext cx="593767" cy="374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30%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2398815" y="5255430"/>
            <a:ext cx="69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10%</a:t>
            </a:r>
            <a:endParaRPr lang="en-CA" dirty="0"/>
          </a:p>
        </p:txBody>
      </p:sp>
      <p:sp>
        <p:nvSpPr>
          <p:cNvPr id="33" name="TextBox 32"/>
          <p:cNvSpPr txBox="1"/>
          <p:nvPr/>
        </p:nvSpPr>
        <p:spPr>
          <a:xfrm>
            <a:off x="3966358" y="5210651"/>
            <a:ext cx="748146" cy="374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60%</a:t>
            </a:r>
            <a:endParaRPr lang="en-CA" dirty="0"/>
          </a:p>
        </p:txBody>
      </p:sp>
      <p:sp>
        <p:nvSpPr>
          <p:cNvPr id="34" name="TextBox 33"/>
          <p:cNvSpPr txBox="1"/>
          <p:nvPr/>
        </p:nvSpPr>
        <p:spPr>
          <a:xfrm>
            <a:off x="6008914" y="1651000"/>
            <a:ext cx="2127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2.5 High School GPA or ACT 19 or Equivalent</a:t>
            </a:r>
            <a:endParaRPr lang="en-CA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476375" y="1651000"/>
            <a:ext cx="1466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Less than 2.0 HS GPA or </a:t>
            </a:r>
          </a:p>
          <a:p>
            <a:pPr algn="ctr"/>
            <a:r>
              <a:rPr lang="en-US" sz="2000" dirty="0" smtClean="0"/>
              <a:t>ACT Below 14 or Equivalent </a:t>
            </a:r>
            <a:endParaRPr lang="en-CA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943225" y="1623368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2.0 – 2.5 High School GPA or ACT 14-18 or Equivalent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1100" dirty="0" smtClean="0"/>
              <a:t>Placement Panel</a:t>
            </a:r>
            <a:endParaRPr lang="en-US" sz="4800" kern="1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i="1" dirty="0" smtClean="0"/>
          </a:p>
          <a:p>
            <a:pPr>
              <a:spcBef>
                <a:spcPts val="1800"/>
              </a:spcBef>
              <a:buNone/>
            </a:pPr>
            <a:r>
              <a:rPr lang="en-US" sz="2800" i="1" dirty="0" smtClean="0"/>
              <a:t>Peter Adams</a:t>
            </a:r>
            <a:r>
              <a:rPr lang="en-US" sz="2800" dirty="0" smtClean="0"/>
              <a:t>, Accelerated Learning Project</a:t>
            </a:r>
            <a:endParaRPr lang="en-US" sz="2800" i="1" dirty="0" smtClean="0"/>
          </a:p>
          <a:p>
            <a:pPr>
              <a:spcBef>
                <a:spcPts val="1800"/>
              </a:spcBef>
              <a:buNone/>
            </a:pPr>
            <a:r>
              <a:rPr lang="en-US" sz="2800" i="1" dirty="0" smtClean="0"/>
              <a:t>Tristan Denley</a:t>
            </a:r>
            <a:r>
              <a:rPr lang="en-US" sz="2800" dirty="0" smtClean="0"/>
              <a:t>, Tennessee Board of Regents</a:t>
            </a:r>
          </a:p>
          <a:p>
            <a:pPr marL="514350" indent="-514350"/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i="1" dirty="0" smtClean="0"/>
              <a:t>Scaling through </a:t>
            </a:r>
          </a:p>
          <a:p>
            <a:pPr algn="ctr">
              <a:buNone/>
            </a:pPr>
            <a:r>
              <a:rPr lang="en-US" sz="4800" i="1" dirty="0" smtClean="0"/>
              <a:t>state legislation </a:t>
            </a:r>
          </a:p>
          <a:p>
            <a:pPr algn="ctr">
              <a:buNone/>
            </a:pPr>
            <a:r>
              <a:rPr lang="en-US" sz="4800" i="1" dirty="0" smtClean="0"/>
              <a:t>and policy</a:t>
            </a:r>
            <a:endParaRPr lang="en-CA" sz="4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139" y="2122366"/>
            <a:ext cx="5797847" cy="2682203"/>
          </a:xfrm>
        </p:spPr>
        <p:txBody>
          <a:bodyPr>
            <a:normAutofit/>
          </a:bodyPr>
          <a:lstStyle/>
          <a:p>
            <a:pPr marL="0" indent="0">
              <a:spcBef>
                <a:spcPts val="3768"/>
              </a:spcBef>
              <a:buNone/>
            </a:pPr>
            <a:r>
              <a:rPr lang="en-US" sz="6400" b="1" baseline="30000" dirty="0" smtClean="0">
                <a:solidFill>
                  <a:srgbClr val="6D001B"/>
                </a:solidFill>
              </a:rPr>
              <a:t>Too few remedial students ever graduate.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exit s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9" y="1713981"/>
            <a:ext cx="2207540" cy="2844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1100" dirty="0" smtClean="0"/>
              <a:t>Policy Panel</a:t>
            </a:r>
            <a:endParaRPr lang="en-US" sz="4800" kern="1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en-US" sz="2800" i="1" dirty="0" smtClean="0"/>
              <a:t>Casey Sacks</a:t>
            </a:r>
            <a:r>
              <a:rPr lang="en-US" sz="2800" dirty="0" smtClean="0"/>
              <a:t>, Colorado Community College System</a:t>
            </a:r>
          </a:p>
          <a:p>
            <a:pPr>
              <a:spcBef>
                <a:spcPts val="1800"/>
              </a:spcBef>
              <a:buNone/>
            </a:pPr>
            <a:r>
              <a:rPr lang="en-US" sz="2800" i="1" dirty="0" smtClean="0"/>
              <a:t>Paula Myrick Short</a:t>
            </a:r>
            <a:r>
              <a:rPr lang="en-US" sz="2800" dirty="0" smtClean="0"/>
              <a:t>, University of Houston System</a:t>
            </a:r>
          </a:p>
          <a:p>
            <a:pPr marL="514350" indent="-514350"/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Objectives for Gateway Course Success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Math pathways shall be aligned with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Gateway courses shall be the default placement for most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Students requiring academic support shall receive it as a </a:t>
            </a:r>
            <a:r>
              <a:rPr lang="en-US" dirty="0" err="1" smtClean="0"/>
              <a:t>corequisite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Placement shall match students to the appropriate level of </a:t>
            </a:r>
            <a:r>
              <a:rPr lang="en-US" dirty="0" err="1" smtClean="0"/>
              <a:t>corequisite</a:t>
            </a:r>
            <a:r>
              <a:rPr lang="en-US" dirty="0" smtClean="0"/>
              <a:t>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Utilize student success metrics to set performance benchmarks and create financial incentives to increase completion of gateway courses within one academic year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D001B"/>
          </a:solidFill>
        </p:spPr>
        <p:txBody>
          <a:bodyPr>
            <a:normAutofit/>
          </a:bodyPr>
          <a:lstStyle/>
          <a:p>
            <a:pPr marL="0" algn="ctr"/>
            <a:r>
              <a:rPr lang="en-US" sz="2400" dirty="0" smtClean="0"/>
              <a:t>Most remedial students never graduate.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8" descr="p10 top graphi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958" y="2098285"/>
            <a:ext cx="7742192" cy="2387391"/>
          </a:xfrm>
        </p:spPr>
      </p:pic>
      <p:sp>
        <p:nvSpPr>
          <p:cNvPr id="8" name="TextBox 7"/>
          <p:cNvSpPr txBox="1"/>
          <p:nvPr/>
        </p:nvSpPr>
        <p:spPr>
          <a:xfrm>
            <a:off x="601163" y="5976214"/>
            <a:ext cx="7685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Rockwell"/>
                <a:cs typeface="Rockwell"/>
              </a:rPr>
              <a:t>Source: Completion data: fall 2006 cohorts; graduation data: 2-year, fall 2004 cohorts; 4-year, fall 2002 cohorts</a:t>
            </a:r>
            <a:endParaRPr lang="en-US" sz="9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5464-4F35-C44D-B56D-8E22EB83ED8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exit s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9" y="1713981"/>
            <a:ext cx="2207540" cy="2844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6247" y="1713981"/>
            <a:ext cx="5461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Student attrition is at the heart of the matter.</a:t>
            </a:r>
            <a:endParaRPr lang="en-CA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9" y="11239"/>
            <a:ext cx="8874125" cy="685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9" y="11239"/>
            <a:ext cx="8874124" cy="68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9" y="11239"/>
            <a:ext cx="8874125" cy="68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38729</TotalTime>
  <Words>925</Words>
  <Application>Microsoft Office PowerPoint</Application>
  <PresentationFormat>On-screen Show (4:3)</PresentationFormat>
  <Paragraphs>246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Gateway course success</vt:lpstr>
      <vt:lpstr>PowerPoint Presentation</vt:lpstr>
      <vt:lpstr>Too many entering freshmen need remediation.</vt:lpstr>
      <vt:lpstr>PowerPoint Presentation</vt:lpstr>
      <vt:lpstr>Most remedial students never graduate.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Few Ever Get to Gateway</vt:lpstr>
      <vt:lpstr>Policy Objectives for Gateway Course Success</vt:lpstr>
      <vt:lpstr>Academy 2.0</vt:lpstr>
      <vt:lpstr>You are a Leader!</vt:lpstr>
      <vt:lpstr>The Blueprint</vt:lpstr>
      <vt:lpstr>Complete College America’s Goal</vt:lpstr>
      <vt:lpstr>What is Statewide Scale? </vt:lpstr>
      <vt:lpstr>Guiding Objective</vt:lpstr>
      <vt:lpstr>PowerPoint Presentation</vt:lpstr>
      <vt:lpstr>University System of Georgia Mathematics Task Force:</vt:lpstr>
      <vt:lpstr>College Algebra’s Only Purpose : Preparation for Calculus</vt:lpstr>
      <vt:lpstr>PowerPoint Presentation</vt:lpstr>
      <vt:lpstr>Math Pathways Panel</vt:lpstr>
      <vt:lpstr>PowerPoint Presentation</vt:lpstr>
      <vt:lpstr>One Semester Redesigned Gateway</vt:lpstr>
      <vt:lpstr>One Semester Corequisite Results</vt:lpstr>
      <vt:lpstr>One Year Corequisite</vt:lpstr>
      <vt:lpstr>One Year Corequisite Results </vt:lpstr>
      <vt:lpstr>Aligned and Parallel Support in  Technical Certificate Programs</vt:lpstr>
      <vt:lpstr>TCAT Results</vt:lpstr>
      <vt:lpstr>Corequisite Panel</vt:lpstr>
      <vt:lpstr>PowerPoint Presentation</vt:lpstr>
      <vt:lpstr>Goal of Assessment Reform :  More Students in Gateway Courses</vt:lpstr>
      <vt:lpstr>Plotting a Path to Programs of Study</vt:lpstr>
      <vt:lpstr>Current Model Enrolls Most Students into Remediation</vt:lpstr>
      <vt:lpstr>New Model Enrolls Most in College</vt:lpstr>
      <vt:lpstr>Low Stakes – High Reward for Students</vt:lpstr>
      <vt:lpstr>Placement Panel</vt:lpstr>
      <vt:lpstr>PowerPoint Presentation</vt:lpstr>
      <vt:lpstr>Policy Panel</vt:lpstr>
      <vt:lpstr>Policy Objectives for Gateway Course Success</vt:lpstr>
    </vt:vector>
  </TitlesOfParts>
  <Company>KSA-Plus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Plimpton</dc:creator>
  <cp:lastModifiedBy>stephen</cp:lastModifiedBy>
  <cp:revision>312</cp:revision>
  <cp:lastPrinted>2013-10-22T22:00:06Z</cp:lastPrinted>
  <dcterms:created xsi:type="dcterms:W3CDTF">2012-04-17T21:36:18Z</dcterms:created>
  <dcterms:modified xsi:type="dcterms:W3CDTF">2013-10-29T17:21:58Z</dcterms:modified>
</cp:coreProperties>
</file>